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359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60" r:id="rId22"/>
    <p:sldId id="364" r:id="rId23"/>
    <p:sldId id="361" r:id="rId24"/>
    <p:sldId id="363" r:id="rId25"/>
    <p:sldId id="365" r:id="rId26"/>
  </p:sldIdLst>
  <p:sldSz cx="9144000" cy="6858000" type="screen4x3"/>
  <p:notesSz cx="6797675" cy="9926638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r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0" autoAdjust="0"/>
    <p:restoredTop sz="95183" autoAdjust="0"/>
  </p:normalViewPr>
  <p:slideViewPr>
    <p:cSldViewPr>
      <p:cViewPr varScale="1">
        <p:scale>
          <a:sx n="106" d="100"/>
          <a:sy n="106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464"/>
    </p:cViewPr>
  </p:sorterViewPr>
  <p:notesViewPr>
    <p:cSldViewPr>
      <p:cViewPr varScale="1">
        <p:scale>
          <a:sx n="38" d="100"/>
          <a:sy n="38" d="100"/>
        </p:scale>
        <p:origin x="-2376" y="-7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71D0-81C2-445D-A383-CA9C7ACCFD2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42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233-0214-493F-8BD9-9D648845E63E}" type="datetimeFigureOut">
              <a:rPr lang="es-AR" smtClean="0"/>
              <a:pPr/>
              <a:t>4/11/2019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F5E2-618A-4481-85BE-609F4BEEE0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872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2C50-FEEF-469A-9DA5-EA7D32705508}" type="datetime1">
              <a:rPr lang="es-AR" smtClean="0"/>
              <a:pPr/>
              <a:t>4/11/2019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7AA-88A2-437B-8FE8-1D4D81CE8675}" type="datetime1">
              <a:rPr lang="es-AR" smtClean="0"/>
              <a:pPr/>
              <a:t>4/11/2019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73B6-4D81-41E3-91A7-7896F5ACD748}" type="datetime1">
              <a:rPr lang="es-AR" smtClean="0"/>
              <a:pPr/>
              <a:t>4/11/2019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7F34-E5A9-416A-97E2-4CB4269CB413}" type="datetime1">
              <a:rPr lang="es-AR" smtClean="0"/>
              <a:pPr/>
              <a:t>4/11/2019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2B6A-BC7D-4903-A8B7-17018B70C250}" type="datetime1">
              <a:rPr lang="es-AR" smtClean="0"/>
              <a:pPr/>
              <a:t>4/11/2019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581D-F803-4056-985D-4F9CCF8C47AF}" type="datetime1">
              <a:rPr lang="es-AR" smtClean="0"/>
              <a:pPr/>
              <a:t>4/11/2019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BB73-BEF7-4D9B-8DB3-3DD893C02EC9}" type="datetime1">
              <a:rPr lang="es-AR" smtClean="0"/>
              <a:pPr/>
              <a:t>4/11/2019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E925-E9FF-4AA2-9F54-C2EBB8D74666}" type="datetime1">
              <a:rPr lang="es-AR" smtClean="0"/>
              <a:pPr/>
              <a:t>4/11/2019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9D31-C5DA-42EE-B370-19BD69A84659}" type="datetime1">
              <a:rPr lang="es-AR" smtClean="0"/>
              <a:pPr/>
              <a:t>4/11/2019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7644-4D5A-4347-909A-C62BA132CD2F}" type="datetime1">
              <a:rPr lang="es-AR" smtClean="0"/>
              <a:pPr/>
              <a:t>4/11/2019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935-819B-4B78-B03A-9FB5442EBD33}" type="datetime1">
              <a:rPr lang="es-AR" smtClean="0"/>
              <a:pPr/>
              <a:t>4/11/2019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47CA69-5868-440C-B02A-50481068E65D}" type="datetime1">
              <a:rPr lang="es-AR" smtClean="0"/>
              <a:pPr/>
              <a:t>4/11/2019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488832" cy="2593975"/>
          </a:xfrm>
        </p:spPr>
        <p:txBody>
          <a:bodyPr/>
          <a:lstStyle/>
          <a:p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Introducción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la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Programación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Orientada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</a:t>
            </a:r>
            <a:r>
              <a:rPr lang="en-US" sz="4400" b="1" dirty="0" err="1" smtClean="0">
                <a:solidFill>
                  <a:srgbClr val="002060"/>
                </a:solidFill>
                <a:latin typeface="Bookman Old Style" pitchFamily="18" charset="0"/>
              </a:rPr>
              <a:t>Objetos</a:t>
            </a:r>
            <a: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Bookman Old Style" pitchFamily="18" charset="0"/>
              </a:rPr>
              <a:t>Sonia Rueda </a:t>
            </a:r>
            <a: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Encapsulamiento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y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Abstracción</a:t>
            </a: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/>
            </a:r>
            <a:b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endParaRPr lang="es-AR" sz="44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6461760" cy="1066800"/>
          </a:xfrm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  <a:buClrTx/>
            </a:pP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Departamento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de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Ciencias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Ingeniería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</a:t>
            </a:r>
          </a:p>
          <a:p>
            <a:pPr algn="ctr">
              <a:lnSpc>
                <a:spcPct val="70000"/>
              </a:lnSpc>
              <a:buClrTx/>
            </a:pP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de la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Computación</a:t>
            </a: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70000"/>
              </a:lnSpc>
              <a:buClrTx/>
            </a:pP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U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NIVERSIDAD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N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ACIONAL DEL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UR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 smtClean="0">
                <a:solidFill>
                  <a:srgbClr val="002060"/>
                </a:solidFill>
                <a:latin typeface="Bookman Old Style" pitchFamily="18" charset="0"/>
              </a:rPr>
              <a:t>2019</a:t>
            </a:r>
            <a:endParaRPr lang="en-US" altLang="es-AR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es-AR" sz="2400" dirty="0">
              <a:solidFill>
                <a:srgbClr val="00206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483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1365975" y="1268760"/>
            <a:ext cx="4502169" cy="5040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191606" y="1461581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s-E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983694" y="1808820"/>
            <a:ext cx="38228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3419872" y="1405377"/>
            <a:ext cx="1777959" cy="47525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882930" y="1801421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882696" y="2449493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12807" y="5437825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89248" y="3745637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890483" y="3097565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829033" y="1772816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28800" y="3132936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2" name="21 Conector recto de flecha"/>
          <p:cNvCxnSpPr>
            <a:stCxn id="17" idx="3"/>
          </p:cNvCxnSpPr>
          <p:nvPr/>
        </p:nvCxnSpPr>
        <p:spPr>
          <a:xfrm>
            <a:off x="2621121" y="2096852"/>
            <a:ext cx="126157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1619904" y="1358188"/>
            <a:ext cx="10012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algn="ctr"/>
            <a:endParaRPr lang="es-E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endParaRPr lang="es-E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374523" y="836712"/>
            <a:ext cx="2212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:Inventario</a:t>
            </a:r>
          </a:p>
        </p:txBody>
      </p:sp>
    </p:spTree>
    <p:extLst>
      <p:ext uri="{BB962C8B-B14F-4D97-AF65-F5344CB8AC3E}">
        <p14:creationId xmlns:p14="http://schemas.microsoft.com/office/powerpoint/2010/main" val="27825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</a:t>
            </a:r>
            <a:endParaRPr lang="es-AR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124744"/>
            <a:ext cx="7704856" cy="31700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//Comandos</a:t>
            </a:r>
          </a:p>
          <a:p>
            <a:pPr>
              <a:spcAft>
                <a:spcPts val="0"/>
              </a:spcAft>
            </a:pPr>
            <a:r>
              <a:rPr lang="es-AR" sz="2000" b="1" dirty="0" err="1">
                <a:latin typeface="Courier New"/>
                <a:ea typeface="Calibri"/>
              </a:rPr>
              <a:t>public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void</a:t>
            </a:r>
            <a:r>
              <a:rPr lang="es-AR" sz="2000" b="1" dirty="0">
                <a:latin typeface="Courier New"/>
                <a:ea typeface="Calibri"/>
              </a:rPr>
              <a:t> insertar  </a:t>
            </a:r>
            <a:r>
              <a:rPr lang="es-AR" sz="2000" b="1" dirty="0" smtClean="0">
                <a:latin typeface="Courier New"/>
                <a:ea typeface="Calibri"/>
              </a:rPr>
              <a:t>(Articulo a) </a:t>
            </a:r>
            <a:r>
              <a:rPr lang="es-AR" sz="2000" b="1" dirty="0">
                <a:latin typeface="Courier New"/>
                <a:ea typeface="Calibri"/>
              </a:rPr>
              <a:t>{</a:t>
            </a:r>
          </a:p>
          <a:p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/*</a:t>
            </a:r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Asigna </a:t>
            </a:r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la primera posición libre del arreglo, es decir, </a:t>
            </a:r>
            <a:r>
              <a:rPr lang="es-AR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Aumenta el valor de </a:t>
            </a:r>
            <a:r>
              <a:rPr lang="es-AR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Requiere que la clase cliente haya verificado que la colección no esté </a:t>
            </a:r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llena, a esté ligado y no existe un artículo con el mismo código.</a:t>
            </a:r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*/</a:t>
            </a:r>
          </a:p>
          <a:p>
            <a:pPr>
              <a:spcAft>
                <a:spcPts val="0"/>
              </a:spcAft>
            </a:pPr>
            <a:r>
              <a:rPr lang="es-AR" sz="2000" b="1" dirty="0" smtClean="0">
                <a:latin typeface="Courier New"/>
                <a:ea typeface="Calibri"/>
              </a:rPr>
              <a:t>  </a:t>
            </a:r>
            <a:r>
              <a:rPr lang="es-AR" sz="2000" b="1" dirty="0">
                <a:latin typeface="Courier New"/>
                <a:ea typeface="Calibri"/>
              </a:rPr>
              <a:t>T[</a:t>
            </a:r>
            <a:r>
              <a:rPr lang="es-AR" sz="2000" b="1" dirty="0" err="1">
                <a:latin typeface="Courier New"/>
                <a:ea typeface="Calibri"/>
              </a:rPr>
              <a:t>cant</a:t>
            </a:r>
            <a:r>
              <a:rPr lang="es-AR" sz="2000" b="1" dirty="0">
                <a:latin typeface="Courier New"/>
                <a:ea typeface="Calibri"/>
              </a:rPr>
              <a:t>++] = </a:t>
            </a:r>
            <a:r>
              <a:rPr lang="es-AR" sz="2000" b="1" dirty="0" smtClean="0">
                <a:latin typeface="Courier New"/>
                <a:ea typeface="Calibri"/>
              </a:rPr>
              <a:t>a;   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}</a:t>
            </a:r>
            <a:endParaRPr lang="es-AR" sz="2000" b="1" dirty="0">
              <a:effectLst/>
              <a:latin typeface="Courier New"/>
              <a:ea typeface="Calibri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4293096"/>
            <a:ext cx="7776864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GestiónInventario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cod = 119;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art = new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Articulo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(cod,1,155000,2013);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 (!</a:t>
            </a:r>
            <a:r>
              <a:rPr lang="en-US" sz="2000" b="1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im.estaLleno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()&amp;&amp; !im.pertenece(cod))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im.insertar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(art);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77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191606" y="1461581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s-E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983694" y="1808820"/>
            <a:ext cx="38228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3419872" y="1405377"/>
            <a:ext cx="1777959" cy="47525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882930" y="1801421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882696" y="2449493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12807" y="5437825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889248" y="3745637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890483" y="3097565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365975" y="1412776"/>
            <a:ext cx="1777959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s-E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829033" y="1772816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28800" y="3132936"/>
            <a:ext cx="79208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2" name="21 Conector recto de flecha"/>
          <p:cNvCxnSpPr>
            <a:stCxn id="17" idx="3"/>
          </p:cNvCxnSpPr>
          <p:nvPr/>
        </p:nvCxnSpPr>
        <p:spPr>
          <a:xfrm>
            <a:off x="2621121" y="2096852"/>
            <a:ext cx="126157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5953958" y="1768765"/>
            <a:ext cx="2160240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4678577" y="2109653"/>
            <a:ext cx="126157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"/>
          <p:cNvSpPr/>
          <p:nvPr/>
        </p:nvSpPr>
        <p:spPr>
          <a:xfrm>
            <a:off x="6199046" y="1883048"/>
            <a:ext cx="1609960" cy="4848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119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6199046" y="2509086"/>
            <a:ext cx="1609960" cy="4848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6199046" y="3179192"/>
            <a:ext cx="1609960" cy="4848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155000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6199046" y="3808279"/>
            <a:ext cx="1609960" cy="4848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2013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1174834" y="1268760"/>
            <a:ext cx="4333270" cy="53285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s-ES" sz="24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ctr"/>
            <a:endParaRPr lang="es-E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174834" y="787833"/>
            <a:ext cx="4333270" cy="4809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:Inventario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5953959" y="1268760"/>
            <a:ext cx="2160240" cy="4809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:Articulo</a:t>
            </a:r>
          </a:p>
        </p:txBody>
      </p:sp>
    </p:spTree>
    <p:extLst>
      <p:ext uri="{BB962C8B-B14F-4D97-AF65-F5344CB8AC3E}">
        <p14:creationId xmlns:p14="http://schemas.microsoft.com/office/powerpoint/2010/main" val="290422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</a:t>
            </a:r>
            <a:endParaRPr lang="es-AR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124744"/>
            <a:ext cx="7704856" cy="22467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//Consultas</a:t>
            </a:r>
          </a:p>
          <a:p>
            <a:pPr>
              <a:spcAft>
                <a:spcPts val="0"/>
              </a:spcAft>
            </a:pPr>
            <a:r>
              <a:rPr lang="es-AR" sz="2000" b="1" dirty="0" err="1">
                <a:latin typeface="Courier New"/>
                <a:ea typeface="Calibri"/>
              </a:rPr>
              <a:t>public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int</a:t>
            </a:r>
            <a:r>
              <a:rPr lang="es-AR" sz="2000" b="1" dirty="0">
                <a:latin typeface="Courier New"/>
                <a:ea typeface="Calibri"/>
              </a:rPr>
              <a:t>  </a:t>
            </a:r>
            <a:r>
              <a:rPr lang="es-AR" sz="2000" b="1" dirty="0" err="1" smtClean="0">
                <a:latin typeface="Courier New"/>
                <a:ea typeface="Calibri"/>
              </a:rPr>
              <a:t>cantArt</a:t>
            </a:r>
            <a:r>
              <a:rPr lang="es-AR" sz="2000" b="1" dirty="0" smtClean="0">
                <a:latin typeface="Courier New"/>
                <a:ea typeface="Calibri"/>
              </a:rPr>
              <a:t> </a:t>
            </a:r>
            <a:r>
              <a:rPr lang="es-AR" sz="2000" b="1" dirty="0">
                <a:latin typeface="Courier New"/>
                <a:ea typeface="Calibri"/>
              </a:rPr>
              <a:t>() {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 </a:t>
            </a:r>
            <a:r>
              <a:rPr lang="es-AR" sz="2000" b="1" dirty="0" err="1">
                <a:latin typeface="Courier New"/>
                <a:ea typeface="Calibri"/>
              </a:rPr>
              <a:t>return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cant</a:t>
            </a:r>
            <a:r>
              <a:rPr lang="es-AR" sz="2000" b="1" dirty="0">
                <a:latin typeface="Courier New"/>
                <a:ea typeface="Calibri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} </a:t>
            </a:r>
          </a:p>
          <a:p>
            <a:pPr>
              <a:spcAft>
                <a:spcPts val="0"/>
              </a:spcAft>
            </a:pPr>
            <a:r>
              <a:rPr lang="es-AR" sz="2000" b="1" dirty="0" err="1">
                <a:latin typeface="Courier New"/>
                <a:ea typeface="Calibri"/>
              </a:rPr>
              <a:t>public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boolean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estaLleno</a:t>
            </a:r>
            <a:r>
              <a:rPr lang="es-AR" sz="2000" b="1" dirty="0">
                <a:latin typeface="Courier New"/>
                <a:ea typeface="Calibri"/>
              </a:rPr>
              <a:t>() {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 </a:t>
            </a:r>
            <a:r>
              <a:rPr lang="es-AR" sz="2000" b="1" dirty="0" err="1">
                <a:latin typeface="Courier New"/>
                <a:ea typeface="Calibri"/>
              </a:rPr>
              <a:t>return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cant</a:t>
            </a:r>
            <a:r>
              <a:rPr lang="es-AR" sz="2000" b="1" dirty="0">
                <a:latin typeface="Courier New"/>
                <a:ea typeface="Calibri"/>
              </a:rPr>
              <a:t> == </a:t>
            </a:r>
            <a:r>
              <a:rPr lang="es-AR" sz="2000" b="1" dirty="0" err="1">
                <a:latin typeface="Courier New"/>
                <a:ea typeface="Calibri"/>
              </a:rPr>
              <a:t>T.length</a:t>
            </a:r>
            <a:r>
              <a:rPr lang="es-AR" sz="2000" b="1" dirty="0">
                <a:latin typeface="Courier New"/>
                <a:ea typeface="Calibri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}</a:t>
            </a:r>
            <a:endParaRPr lang="es-AR" sz="2000" b="1" dirty="0">
              <a:effectLst/>
              <a:latin typeface="Courier New"/>
              <a:ea typeface="Calibri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95536" y="3933056"/>
            <a:ext cx="76328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AR" sz="2800" dirty="0" smtClean="0">
                <a:latin typeface="Calibri" pitchFamily="34" charset="0"/>
                <a:cs typeface="Calibri" pitchFamily="34" charset="0"/>
              </a:rPr>
              <a:t>Observemos que el código de algunas operaciones es exactamente el mismo que el implementado en casos de estudio que hemos presentado antes.  </a:t>
            </a:r>
          </a:p>
          <a:p>
            <a:pPr>
              <a:spcAft>
                <a:spcPts val="0"/>
              </a:spcAft>
            </a:pPr>
            <a:r>
              <a:rPr lang="es-AR" sz="2800" dirty="0" smtClean="0">
                <a:latin typeface="Calibri" pitchFamily="34" charset="0"/>
                <a:cs typeface="Calibri" pitchFamily="34" charset="0"/>
              </a:rPr>
              <a:t>Cuando la funcionalidad es análoga se producen muchas oportunidades de </a:t>
            </a:r>
            <a:r>
              <a:rPr lang="es-AR" sz="2800" b="1" dirty="0" err="1" smtClean="0">
                <a:latin typeface="Calibri" pitchFamily="34" charset="0"/>
                <a:cs typeface="Calibri" pitchFamily="34" charset="0"/>
              </a:rPr>
              <a:t>reuso</a:t>
            </a:r>
            <a:r>
              <a:rPr lang="es-AR" sz="2800" dirty="0" smtClean="0">
                <a:latin typeface="Calibri" pitchFamily="34" charset="0"/>
                <a:cs typeface="Calibri" pitchFamily="34" charset="0"/>
              </a:rPr>
              <a:t>. </a:t>
            </a:r>
            <a:endParaRPr lang="es-AR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28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</a:t>
            </a:r>
            <a:endParaRPr lang="es-AR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124744"/>
            <a:ext cx="7848872" cy="378565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 err="1">
                <a:latin typeface="Courier New"/>
                <a:ea typeface="Calibri"/>
              </a:rPr>
              <a:t>public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smtClean="0">
                <a:latin typeface="Courier New"/>
                <a:ea typeface="Calibri"/>
              </a:rPr>
              <a:t>Articulo recuperar </a:t>
            </a:r>
            <a:r>
              <a:rPr lang="es-AR" sz="2000" b="1" dirty="0">
                <a:latin typeface="Courier New"/>
                <a:ea typeface="Calibri"/>
              </a:rPr>
              <a:t>(</a:t>
            </a:r>
            <a:r>
              <a:rPr lang="es-AR" sz="2000" b="1" dirty="0" err="1">
                <a:latin typeface="Courier New"/>
                <a:ea typeface="Calibri"/>
              </a:rPr>
              <a:t>int</a:t>
            </a:r>
            <a:r>
              <a:rPr lang="es-AR" sz="2000" b="1" dirty="0">
                <a:latin typeface="Courier New"/>
                <a:ea typeface="Calibri"/>
              </a:rPr>
              <a:t> c){</a:t>
            </a:r>
          </a:p>
          <a:p>
            <a:pPr>
              <a:spcAft>
                <a:spcPts val="0"/>
              </a:spcAft>
            </a:pPr>
            <a:r>
              <a:rPr lang="es-AR" sz="2000" b="1" dirty="0" smtClean="0">
                <a:solidFill>
                  <a:srgbClr val="00B050"/>
                </a:solidFill>
                <a:latin typeface="Courier New"/>
                <a:ea typeface="Calibri"/>
              </a:rPr>
              <a:t>/*Retorna, si existe, </a:t>
            </a:r>
            <a:r>
              <a:rPr lang="es-AR" sz="2000" b="1" dirty="0">
                <a:solidFill>
                  <a:srgbClr val="00B050"/>
                </a:solidFill>
                <a:latin typeface="Courier New"/>
                <a:ea typeface="Calibri"/>
              </a:rPr>
              <a:t>el artículo con el código </a:t>
            </a:r>
            <a:r>
              <a:rPr lang="es-AR" sz="2000" b="1" dirty="0" smtClean="0">
                <a:solidFill>
                  <a:srgbClr val="00B050"/>
                </a:solidFill>
                <a:latin typeface="Courier New"/>
                <a:ea typeface="Calibri"/>
              </a:rPr>
              <a:t>c </a:t>
            </a:r>
            <a:r>
              <a:rPr lang="es-ES" sz="2000" b="1" dirty="0" smtClean="0">
                <a:solidFill>
                  <a:srgbClr val="00B050"/>
                </a:solidFill>
                <a:latin typeface="Courier New"/>
                <a:ea typeface="Calibri"/>
              </a:rPr>
              <a:t>Si no existe retorna nulo*/</a:t>
            </a:r>
            <a:endParaRPr lang="es-AR" sz="2000" b="1" dirty="0">
              <a:solidFill>
                <a:srgbClr val="00B050"/>
              </a:solidFill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</a:t>
            </a:r>
            <a:r>
              <a:rPr lang="es-AR" sz="2000" b="1" dirty="0" err="1">
                <a:latin typeface="Courier New"/>
                <a:ea typeface="Calibri"/>
              </a:rPr>
              <a:t>boolean</a:t>
            </a:r>
            <a:r>
              <a:rPr lang="es-AR" sz="2000" b="1" dirty="0">
                <a:latin typeface="Courier New"/>
                <a:ea typeface="Calibri"/>
              </a:rPr>
              <a:t> esta = false</a:t>
            </a:r>
            <a:r>
              <a:rPr lang="es-AR" sz="2000" b="1" dirty="0" smtClean="0">
                <a:latin typeface="Courier New"/>
                <a:ea typeface="Calibri"/>
              </a:rPr>
              <a:t>; </a:t>
            </a:r>
            <a:r>
              <a:rPr lang="es-AR" sz="2000" b="1" dirty="0" err="1" smtClean="0">
                <a:latin typeface="Courier New"/>
                <a:ea typeface="Calibri"/>
              </a:rPr>
              <a:t>int</a:t>
            </a:r>
            <a:r>
              <a:rPr lang="es-AR" sz="2000" b="1" dirty="0" smtClean="0">
                <a:latin typeface="Courier New"/>
                <a:ea typeface="Calibri"/>
              </a:rPr>
              <a:t> </a:t>
            </a:r>
            <a:r>
              <a:rPr lang="es-AR" sz="2000" b="1" dirty="0">
                <a:latin typeface="Courier New"/>
                <a:ea typeface="Calibri"/>
              </a:rPr>
              <a:t>i = 0; </a:t>
            </a:r>
            <a:endParaRPr lang="es-AR" sz="2000" b="1" dirty="0" smtClean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smtClean="0">
                <a:latin typeface="Courier New"/>
                <a:ea typeface="Calibri"/>
              </a:rPr>
              <a:t> Articulo a = </a:t>
            </a:r>
            <a:r>
              <a:rPr lang="es-AR" sz="2000" b="1" dirty="0" err="1" smtClean="0">
                <a:latin typeface="Courier New"/>
                <a:ea typeface="Calibri"/>
              </a:rPr>
              <a:t>null</a:t>
            </a:r>
            <a:r>
              <a:rPr lang="es-AR" sz="2000" b="1" dirty="0" smtClean="0">
                <a:latin typeface="Courier New"/>
                <a:ea typeface="Calibri"/>
              </a:rPr>
              <a:t>;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</a:t>
            </a:r>
            <a:r>
              <a:rPr lang="es-AR" sz="2000" b="1" dirty="0" err="1" smtClean="0">
                <a:latin typeface="Courier New"/>
                <a:ea typeface="Calibri"/>
              </a:rPr>
              <a:t>while</a:t>
            </a:r>
            <a:r>
              <a:rPr lang="es-AR" sz="2000" b="1" dirty="0" smtClean="0">
                <a:latin typeface="Courier New"/>
                <a:ea typeface="Calibri"/>
              </a:rPr>
              <a:t> (!</a:t>
            </a:r>
            <a:r>
              <a:rPr lang="es-AR" sz="2000" b="1" dirty="0">
                <a:latin typeface="Courier New"/>
                <a:ea typeface="Calibri"/>
              </a:rPr>
              <a:t>esta &amp;&amp; i &lt;  </a:t>
            </a:r>
            <a:r>
              <a:rPr lang="es-AR" sz="2000" b="1" dirty="0" err="1" smtClean="0">
                <a:latin typeface="Courier New"/>
                <a:ea typeface="Calibri"/>
              </a:rPr>
              <a:t>cantArt</a:t>
            </a:r>
            <a:r>
              <a:rPr lang="es-AR" sz="2000" b="1" dirty="0" smtClean="0">
                <a:latin typeface="Courier New"/>
                <a:ea typeface="Calibri"/>
              </a:rPr>
              <a:t>()){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 esta = T[i].</a:t>
            </a:r>
            <a:r>
              <a:rPr lang="es-AR" sz="2000" b="1" dirty="0" err="1">
                <a:latin typeface="Courier New"/>
                <a:ea typeface="Calibri"/>
              </a:rPr>
              <a:t>obtenerCodigo</a:t>
            </a:r>
            <a:r>
              <a:rPr lang="es-AR" sz="2000" b="1" dirty="0">
                <a:latin typeface="Courier New"/>
                <a:ea typeface="Calibri"/>
              </a:rPr>
              <a:t>() </a:t>
            </a:r>
            <a:r>
              <a:rPr lang="es-AR" sz="2000" b="1" dirty="0" smtClean="0">
                <a:latin typeface="Courier New"/>
                <a:ea typeface="Calibri"/>
              </a:rPr>
              <a:t>== </a:t>
            </a:r>
            <a:r>
              <a:rPr lang="es-AR" sz="2000" b="1" dirty="0">
                <a:latin typeface="Courier New"/>
                <a:ea typeface="Calibri"/>
              </a:rPr>
              <a:t>c</a:t>
            </a:r>
            <a:r>
              <a:rPr lang="es-AR" sz="2000" b="1" dirty="0" smtClean="0">
                <a:latin typeface="Courier New"/>
                <a:ea typeface="Calibri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n-US" sz="2000" b="1" dirty="0">
                <a:latin typeface="Courier New"/>
                <a:ea typeface="Calibri"/>
              </a:rPr>
              <a:t> </a:t>
            </a:r>
            <a:r>
              <a:rPr lang="en-US" sz="2000" b="1" dirty="0" smtClean="0">
                <a:latin typeface="Courier New"/>
                <a:ea typeface="Calibri"/>
              </a:rPr>
              <a:t>    if !</a:t>
            </a:r>
            <a:r>
              <a:rPr lang="en-US" sz="2000" b="1" dirty="0" err="1" smtClean="0">
                <a:latin typeface="Courier New"/>
                <a:ea typeface="Calibri"/>
              </a:rPr>
              <a:t>esta</a:t>
            </a:r>
            <a:r>
              <a:rPr lang="en-US" sz="2000" b="1" dirty="0" smtClean="0">
                <a:latin typeface="Courier New"/>
                <a:ea typeface="Calibri"/>
              </a:rPr>
              <a:t>  </a:t>
            </a:r>
            <a:r>
              <a:rPr lang="en-US" sz="2000" b="1" dirty="0" err="1" smtClean="0">
                <a:latin typeface="Courier New"/>
                <a:ea typeface="Calibri"/>
              </a:rPr>
              <a:t>i</a:t>
            </a:r>
            <a:r>
              <a:rPr lang="en-US" sz="2000" b="1" dirty="0" smtClean="0">
                <a:latin typeface="Courier New"/>
                <a:ea typeface="Calibri"/>
              </a:rPr>
              <a:t>++;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}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</a:t>
            </a:r>
            <a:r>
              <a:rPr lang="es-AR" sz="2000" b="1" dirty="0" err="1">
                <a:latin typeface="Courier New"/>
                <a:ea typeface="Calibri"/>
              </a:rPr>
              <a:t>if</a:t>
            </a:r>
            <a:r>
              <a:rPr lang="es-AR" sz="2000" b="1" dirty="0">
                <a:latin typeface="Courier New"/>
                <a:ea typeface="Calibri"/>
              </a:rPr>
              <a:t> (esta) </a:t>
            </a:r>
            <a:r>
              <a:rPr lang="es-AR" sz="2000" b="1" dirty="0" smtClean="0">
                <a:latin typeface="Courier New"/>
                <a:ea typeface="Calibri"/>
              </a:rPr>
              <a:t>a= </a:t>
            </a:r>
            <a:r>
              <a:rPr lang="es-AR" sz="2000" b="1" dirty="0">
                <a:latin typeface="Courier New"/>
                <a:ea typeface="Calibri"/>
              </a:rPr>
              <a:t>T[i];</a:t>
            </a:r>
          </a:p>
          <a:p>
            <a:pPr>
              <a:spcAft>
                <a:spcPts val="0"/>
              </a:spcAft>
            </a:pPr>
            <a:r>
              <a:rPr lang="es-AR" sz="2000" b="1" dirty="0" smtClean="0">
                <a:latin typeface="Courier New"/>
                <a:ea typeface="Calibri"/>
              </a:rPr>
              <a:t>  </a:t>
            </a:r>
            <a:r>
              <a:rPr lang="es-AR" sz="2000" b="1" dirty="0" err="1" smtClean="0">
                <a:latin typeface="Courier New"/>
                <a:ea typeface="Calibri"/>
              </a:rPr>
              <a:t>return</a:t>
            </a:r>
            <a:r>
              <a:rPr lang="es-AR" sz="2000" b="1" dirty="0" smtClean="0">
                <a:latin typeface="Courier New"/>
                <a:ea typeface="Calibri"/>
              </a:rPr>
              <a:t> a;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}</a:t>
            </a:r>
            <a:endParaRPr lang="es-AR" sz="2000" b="1" dirty="0">
              <a:effectLst/>
              <a:latin typeface="Courier New"/>
              <a:ea typeface="Calibri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4998655"/>
            <a:ext cx="76424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No existe la posibilidad de que la referencia sea nula, si la clase cliente cumplió con su responsabilidad, todas los elementos que ocupan las primeras </a:t>
            </a:r>
            <a:r>
              <a:rPr lang="es-ES_tradnl" sz="2800" dirty="0" err="1" smtClean="0">
                <a:latin typeface="Courier New" pitchFamily="49" charset="0"/>
                <a:cs typeface="Courier New" pitchFamily="49" charset="0"/>
              </a:rPr>
              <a:t>cant</a:t>
            </a:r>
            <a:r>
              <a:rPr lang="es-ES_tradnl" sz="2800" dirty="0" smtClean="0"/>
              <a:t> posiciones están ligados. </a:t>
            </a:r>
          </a:p>
          <a:p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03544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</a:t>
            </a:r>
            <a:endParaRPr lang="es-AR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124744"/>
            <a:ext cx="7776864" cy="286232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 err="1">
                <a:latin typeface="Courier New"/>
                <a:ea typeface="Calibri"/>
              </a:rPr>
              <a:t>public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boolean</a:t>
            </a:r>
            <a:r>
              <a:rPr lang="es-AR" sz="2000" b="1" dirty="0">
                <a:latin typeface="Courier New"/>
                <a:ea typeface="Calibri"/>
              </a:rPr>
              <a:t> pertenece (</a:t>
            </a:r>
            <a:r>
              <a:rPr lang="es-AR" sz="2000" b="1" dirty="0" err="1">
                <a:latin typeface="Courier New"/>
                <a:ea typeface="Calibri"/>
              </a:rPr>
              <a:t>int</a:t>
            </a:r>
            <a:r>
              <a:rPr lang="es-AR" sz="2000" b="1" dirty="0">
                <a:latin typeface="Courier New"/>
                <a:ea typeface="Calibri"/>
              </a:rPr>
              <a:t> c){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solidFill>
                  <a:srgbClr val="00B050"/>
                </a:solidFill>
                <a:latin typeface="Courier New"/>
                <a:ea typeface="Calibri"/>
              </a:rPr>
              <a:t>/*Retorna verdadero si un elemento </a:t>
            </a:r>
            <a:r>
              <a:rPr lang="es-AR" sz="2000" b="1" dirty="0" smtClean="0">
                <a:solidFill>
                  <a:srgbClr val="00B050"/>
                </a:solidFill>
                <a:latin typeface="Courier New"/>
                <a:ea typeface="Calibri"/>
              </a:rPr>
              <a:t>del Inventario tiene </a:t>
            </a:r>
            <a:r>
              <a:rPr lang="es-AR" sz="2000" b="1" dirty="0">
                <a:solidFill>
                  <a:srgbClr val="00B050"/>
                </a:solidFill>
                <a:latin typeface="Courier New"/>
                <a:ea typeface="Calibri"/>
              </a:rPr>
              <a:t>el código c*/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</a:t>
            </a:r>
            <a:r>
              <a:rPr lang="es-AR" sz="2000" b="1" dirty="0" err="1">
                <a:latin typeface="Courier New"/>
                <a:ea typeface="Calibri"/>
              </a:rPr>
              <a:t>boolean</a:t>
            </a:r>
            <a:r>
              <a:rPr lang="es-AR" sz="2000" b="1" dirty="0">
                <a:latin typeface="Courier New"/>
                <a:ea typeface="Calibri"/>
              </a:rPr>
              <a:t> esta = false;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</a:t>
            </a:r>
            <a:r>
              <a:rPr lang="es-AR" sz="2000" b="1" dirty="0" err="1">
                <a:latin typeface="Courier New"/>
                <a:ea typeface="Calibri"/>
              </a:rPr>
              <a:t>for</a:t>
            </a:r>
            <a:r>
              <a:rPr lang="es-AR" sz="2000" b="1" dirty="0">
                <a:latin typeface="Courier New"/>
                <a:ea typeface="Calibri"/>
              </a:rPr>
              <a:t> (</a:t>
            </a:r>
            <a:r>
              <a:rPr lang="es-AR" sz="2000" b="1" dirty="0" err="1">
                <a:latin typeface="Courier New"/>
                <a:ea typeface="Calibri"/>
              </a:rPr>
              <a:t>int</a:t>
            </a:r>
            <a:r>
              <a:rPr lang="es-AR" sz="2000" b="1" dirty="0">
                <a:latin typeface="Courier New"/>
                <a:ea typeface="Calibri"/>
              </a:rPr>
              <a:t> i = 0; !esta &amp;&amp; i </a:t>
            </a:r>
            <a:r>
              <a:rPr lang="es-AR" sz="2000" b="1" dirty="0" smtClean="0">
                <a:latin typeface="Courier New"/>
                <a:ea typeface="Calibri"/>
              </a:rPr>
              <a:t>&lt;</a:t>
            </a:r>
            <a:r>
              <a:rPr lang="es-AR" sz="2000" b="1" dirty="0" err="1" smtClean="0">
                <a:latin typeface="Courier New"/>
                <a:ea typeface="Calibri"/>
              </a:rPr>
              <a:t>cantArt</a:t>
            </a:r>
            <a:r>
              <a:rPr lang="es-AR" sz="2000" b="1" dirty="0" smtClean="0">
                <a:latin typeface="Courier New"/>
                <a:ea typeface="Calibri"/>
              </a:rPr>
              <a:t>() </a:t>
            </a:r>
            <a:r>
              <a:rPr lang="es-AR" sz="2000" b="1" dirty="0">
                <a:latin typeface="Courier New"/>
                <a:ea typeface="Calibri"/>
              </a:rPr>
              <a:t>; i++){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 esta = T[i].</a:t>
            </a:r>
            <a:r>
              <a:rPr lang="es-AR" sz="2000" b="1" dirty="0" err="1">
                <a:latin typeface="Courier New"/>
                <a:ea typeface="Calibri"/>
              </a:rPr>
              <a:t>obtenerCodigo</a:t>
            </a:r>
            <a:r>
              <a:rPr lang="es-AR" sz="2000" b="1" dirty="0">
                <a:latin typeface="Courier New"/>
                <a:ea typeface="Calibri"/>
              </a:rPr>
              <a:t>() </a:t>
            </a:r>
            <a:r>
              <a:rPr lang="es-AR" sz="2000" b="1" dirty="0" smtClean="0">
                <a:latin typeface="Courier New"/>
                <a:ea typeface="Calibri"/>
              </a:rPr>
              <a:t>== </a:t>
            </a:r>
            <a:r>
              <a:rPr lang="es-AR" sz="2000" b="1" dirty="0">
                <a:latin typeface="Courier New"/>
                <a:ea typeface="Calibri"/>
              </a:rPr>
              <a:t>c;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}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</a:t>
            </a:r>
            <a:r>
              <a:rPr lang="es-AR" sz="2000" b="1" dirty="0" err="1">
                <a:latin typeface="Courier New"/>
                <a:ea typeface="Calibri"/>
              </a:rPr>
              <a:t>return</a:t>
            </a:r>
            <a:r>
              <a:rPr lang="es-AR" sz="2000" b="1" dirty="0">
                <a:latin typeface="Courier New"/>
                <a:ea typeface="Calibri"/>
              </a:rPr>
              <a:t> esta;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}</a:t>
            </a:r>
            <a:endParaRPr lang="es-AR" sz="2000" b="1" dirty="0">
              <a:effectLst/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58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</a:t>
            </a:r>
            <a:endParaRPr lang="es-AR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124744"/>
            <a:ext cx="7632848" cy="286232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 err="1">
                <a:latin typeface="Courier New"/>
                <a:ea typeface="Calibri"/>
              </a:rPr>
              <a:t>public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boolean</a:t>
            </a:r>
            <a:r>
              <a:rPr lang="es-AR" sz="2000" b="1" dirty="0">
                <a:latin typeface="Courier New"/>
                <a:ea typeface="Calibri"/>
              </a:rPr>
              <a:t> pertenece (Articulo c){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solidFill>
                  <a:srgbClr val="00B050"/>
                </a:solidFill>
                <a:latin typeface="Courier New"/>
                <a:ea typeface="Calibri"/>
              </a:rPr>
              <a:t>/*Decide si algún elemento de la colección </a:t>
            </a:r>
            <a:r>
              <a:rPr lang="es-AR" sz="2000" b="1" dirty="0" smtClean="0">
                <a:solidFill>
                  <a:srgbClr val="00B050"/>
                </a:solidFill>
                <a:latin typeface="Courier New"/>
                <a:ea typeface="Calibri"/>
              </a:rPr>
              <a:t>tiene el mismo estado interno que c</a:t>
            </a:r>
            <a:r>
              <a:rPr lang="es-AR" sz="2000" b="1" dirty="0">
                <a:solidFill>
                  <a:srgbClr val="00B050"/>
                </a:solidFill>
                <a:latin typeface="Courier New"/>
                <a:ea typeface="Calibri"/>
              </a:rPr>
              <a:t>*/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</a:t>
            </a:r>
            <a:r>
              <a:rPr lang="es-AR" sz="2000" b="1" dirty="0" err="1">
                <a:latin typeface="Courier New"/>
                <a:ea typeface="Calibri"/>
              </a:rPr>
              <a:t>boolean</a:t>
            </a:r>
            <a:r>
              <a:rPr lang="es-AR" sz="2000" b="1" dirty="0">
                <a:latin typeface="Courier New"/>
                <a:ea typeface="Calibri"/>
              </a:rPr>
              <a:t> esta = false;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</a:t>
            </a:r>
            <a:r>
              <a:rPr lang="es-AR" sz="2000" b="1" dirty="0" err="1">
                <a:latin typeface="Courier New"/>
                <a:ea typeface="Calibri"/>
              </a:rPr>
              <a:t>for</a:t>
            </a:r>
            <a:r>
              <a:rPr lang="es-AR" sz="2000" b="1" dirty="0">
                <a:latin typeface="Courier New"/>
                <a:ea typeface="Calibri"/>
              </a:rPr>
              <a:t> (</a:t>
            </a:r>
            <a:r>
              <a:rPr lang="es-AR" sz="2000" b="1" dirty="0" err="1">
                <a:latin typeface="Courier New"/>
                <a:ea typeface="Calibri"/>
              </a:rPr>
              <a:t>int</a:t>
            </a:r>
            <a:r>
              <a:rPr lang="es-AR" sz="2000" b="1" dirty="0">
                <a:latin typeface="Courier New"/>
                <a:ea typeface="Calibri"/>
              </a:rPr>
              <a:t> i = 0; !esta &amp;&amp; </a:t>
            </a:r>
            <a:r>
              <a:rPr lang="es-AR" sz="2000" b="1" dirty="0" smtClean="0">
                <a:latin typeface="Courier New"/>
                <a:ea typeface="Calibri"/>
              </a:rPr>
              <a:t>i&lt;</a:t>
            </a:r>
            <a:r>
              <a:rPr lang="es-AR" sz="2000" b="1" dirty="0" err="1" smtClean="0">
                <a:latin typeface="Courier New"/>
                <a:ea typeface="Calibri"/>
              </a:rPr>
              <a:t>cantArt</a:t>
            </a:r>
            <a:r>
              <a:rPr lang="es-AR" sz="2000" b="1" dirty="0" smtClean="0">
                <a:latin typeface="Courier New"/>
                <a:ea typeface="Calibri"/>
              </a:rPr>
              <a:t>() </a:t>
            </a:r>
            <a:r>
              <a:rPr lang="es-AR" sz="2000" b="1" dirty="0">
                <a:latin typeface="Courier New"/>
                <a:ea typeface="Calibri"/>
              </a:rPr>
              <a:t>; i++){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 esta = T[i].</a:t>
            </a:r>
            <a:r>
              <a:rPr lang="es-AR" sz="2000" b="1" dirty="0" err="1">
                <a:latin typeface="Courier New"/>
                <a:ea typeface="Calibri"/>
              </a:rPr>
              <a:t>equals</a:t>
            </a:r>
            <a:r>
              <a:rPr lang="es-AR" sz="2000" b="1" dirty="0">
                <a:latin typeface="Courier New"/>
                <a:ea typeface="Calibri"/>
              </a:rPr>
              <a:t>(c);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}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</a:t>
            </a:r>
            <a:r>
              <a:rPr lang="es-AR" sz="2000" b="1" dirty="0" err="1">
                <a:latin typeface="Courier New"/>
                <a:ea typeface="Calibri"/>
              </a:rPr>
              <a:t>return</a:t>
            </a:r>
            <a:r>
              <a:rPr lang="es-AR" sz="2000" b="1" dirty="0">
                <a:latin typeface="Courier New"/>
                <a:ea typeface="Calibri"/>
              </a:rPr>
              <a:t> esta;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}</a:t>
            </a:r>
            <a:endParaRPr lang="es-AR" sz="2000" b="1" dirty="0">
              <a:effectLst/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715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</a:t>
            </a:r>
            <a:endParaRPr lang="es-AR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124744"/>
            <a:ext cx="7632848" cy="520142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 err="1" smtClean="0">
                <a:latin typeface="Courier New"/>
                <a:ea typeface="Calibri"/>
              </a:rPr>
              <a:t>public</a:t>
            </a:r>
            <a:r>
              <a:rPr lang="es-AR" sz="2000" b="1" dirty="0" smtClean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void</a:t>
            </a:r>
            <a:r>
              <a:rPr lang="es-AR" sz="2000" b="1" dirty="0">
                <a:latin typeface="Courier New"/>
                <a:ea typeface="Calibri"/>
              </a:rPr>
              <a:t> eliminar  ( Articulo </a:t>
            </a:r>
            <a:r>
              <a:rPr lang="es-AR" sz="2000" b="1" dirty="0" smtClean="0">
                <a:latin typeface="Courier New"/>
                <a:ea typeface="Calibri"/>
              </a:rPr>
              <a:t>a){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/*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Copia 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 último elemento en la posición que ocupaba 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 modo que no se conserva el orden en el que se insertan. </a:t>
            </a:r>
            <a:r>
              <a:rPr lang="es-AR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Decrementa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el valor de </a:t>
            </a:r>
            <a:r>
              <a:rPr lang="es-AR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Si 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pertenece al arreglo no provoca ningún cambio 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*/</a:t>
            </a:r>
          </a:p>
          <a:p>
            <a:pPr>
              <a:spcAft>
                <a:spcPts val="0"/>
              </a:spcAft>
            </a:pPr>
            <a:r>
              <a:rPr lang="es-AR" sz="2000" b="1" dirty="0" smtClean="0">
                <a:latin typeface="Courier New"/>
                <a:ea typeface="Calibri"/>
              </a:rPr>
              <a:t>  </a:t>
            </a:r>
            <a:r>
              <a:rPr lang="es-AR" sz="2000" b="1" dirty="0" err="1">
                <a:latin typeface="Courier New"/>
                <a:ea typeface="Calibri"/>
              </a:rPr>
              <a:t>boolean</a:t>
            </a:r>
            <a:r>
              <a:rPr lang="es-AR" sz="2000" b="1" dirty="0">
                <a:latin typeface="Courier New"/>
                <a:ea typeface="Calibri"/>
              </a:rPr>
              <a:t> esta = false; </a:t>
            </a:r>
            <a:r>
              <a:rPr lang="es-AR" sz="2000" b="1" dirty="0" err="1">
                <a:latin typeface="Courier New"/>
                <a:ea typeface="Calibri"/>
              </a:rPr>
              <a:t>int</a:t>
            </a:r>
            <a:r>
              <a:rPr lang="es-AR" sz="2000" b="1" dirty="0">
                <a:latin typeface="Courier New"/>
                <a:ea typeface="Calibri"/>
              </a:rPr>
              <a:t> i= 0;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</a:t>
            </a:r>
            <a:r>
              <a:rPr lang="es-AR" sz="2000" b="1" dirty="0" err="1">
                <a:latin typeface="Courier New"/>
                <a:ea typeface="Calibri"/>
              </a:rPr>
              <a:t>while</a:t>
            </a:r>
            <a:r>
              <a:rPr lang="es-AR" sz="2000" b="1" dirty="0">
                <a:latin typeface="Courier New"/>
                <a:ea typeface="Calibri"/>
              </a:rPr>
              <a:t> (!esta &amp;&amp; i &lt;  </a:t>
            </a:r>
            <a:r>
              <a:rPr lang="es-AR" sz="2000" b="1" dirty="0" err="1" smtClean="0">
                <a:latin typeface="Courier New"/>
                <a:ea typeface="Calibri"/>
              </a:rPr>
              <a:t>cantArt</a:t>
            </a:r>
            <a:r>
              <a:rPr lang="es-AR" sz="2000" b="1" dirty="0" smtClean="0">
                <a:latin typeface="Courier New"/>
                <a:ea typeface="Calibri"/>
              </a:rPr>
              <a:t>())</a:t>
            </a:r>
          </a:p>
          <a:p>
            <a:pPr>
              <a:spcAft>
                <a:spcPts val="0"/>
              </a:spcAft>
            </a:pPr>
            <a:r>
              <a:rPr lang="es-AR" sz="2000" b="1" dirty="0" smtClean="0">
                <a:latin typeface="Courier New"/>
                <a:ea typeface="Calibri"/>
              </a:rPr>
              <a:t>     </a:t>
            </a:r>
            <a:r>
              <a:rPr lang="es-AR" sz="2000" b="1" dirty="0" err="1">
                <a:latin typeface="Courier New"/>
                <a:ea typeface="Calibri"/>
              </a:rPr>
              <a:t>if</a:t>
            </a:r>
            <a:r>
              <a:rPr lang="es-AR" sz="2000" b="1" dirty="0">
                <a:latin typeface="Courier New"/>
                <a:ea typeface="Calibri"/>
              </a:rPr>
              <a:t> (T [i</a:t>
            </a:r>
            <a:r>
              <a:rPr lang="es-AR" sz="2000" b="1" dirty="0" smtClean="0">
                <a:latin typeface="Courier New"/>
                <a:ea typeface="Calibri"/>
              </a:rPr>
              <a:t>] </a:t>
            </a:r>
            <a:r>
              <a:rPr lang="es-AR" sz="2000" b="1" dirty="0" smtClean="0">
                <a:solidFill>
                  <a:srgbClr val="FF0000"/>
                </a:solidFill>
                <a:latin typeface="Courier New"/>
                <a:ea typeface="Calibri"/>
              </a:rPr>
              <a:t>==</a:t>
            </a:r>
            <a:r>
              <a:rPr lang="es-AR" sz="2000" b="1" dirty="0" smtClean="0">
                <a:latin typeface="Courier New"/>
                <a:ea typeface="Calibri"/>
              </a:rPr>
              <a:t> a)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   esta = true;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 </a:t>
            </a:r>
            <a:r>
              <a:rPr lang="es-AR" sz="2000" b="1" dirty="0" err="1">
                <a:latin typeface="Courier New"/>
                <a:ea typeface="Calibri"/>
              </a:rPr>
              <a:t>else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   i++;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</a:t>
            </a:r>
            <a:r>
              <a:rPr lang="es-AR" sz="2000" b="1" dirty="0" err="1">
                <a:latin typeface="Courier New"/>
                <a:ea typeface="Calibri"/>
              </a:rPr>
              <a:t>if</a:t>
            </a:r>
            <a:r>
              <a:rPr lang="es-AR" sz="2000" b="1" dirty="0">
                <a:latin typeface="Courier New"/>
                <a:ea typeface="Calibri"/>
              </a:rPr>
              <a:t> (esta) {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</a:t>
            </a:r>
            <a:r>
              <a:rPr lang="es-AR" sz="2000" b="1" dirty="0" err="1">
                <a:latin typeface="Courier New"/>
                <a:ea typeface="Calibri"/>
              </a:rPr>
              <a:t>cant</a:t>
            </a:r>
            <a:r>
              <a:rPr lang="es-AR" sz="2000" b="1" dirty="0">
                <a:latin typeface="Courier New"/>
                <a:ea typeface="Calibri"/>
              </a:rPr>
              <a:t>--;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T[i] = T[</a:t>
            </a:r>
            <a:r>
              <a:rPr lang="es-AR" sz="2000" b="1" dirty="0" err="1">
                <a:latin typeface="Courier New"/>
                <a:ea typeface="Calibri"/>
              </a:rPr>
              <a:t>cant</a:t>
            </a:r>
            <a:r>
              <a:rPr lang="es-AR" sz="2000" b="1" dirty="0">
                <a:latin typeface="Courier New"/>
                <a:ea typeface="Calibri"/>
              </a:rPr>
              <a:t>];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T [</a:t>
            </a:r>
            <a:r>
              <a:rPr lang="es-AR" sz="2000" b="1" dirty="0" err="1">
                <a:latin typeface="Courier New"/>
                <a:ea typeface="Calibri"/>
              </a:rPr>
              <a:t>cant</a:t>
            </a:r>
            <a:r>
              <a:rPr lang="es-AR" sz="2000" b="1" dirty="0">
                <a:latin typeface="Courier New"/>
                <a:ea typeface="Calibri"/>
              </a:rPr>
              <a:t>] = </a:t>
            </a:r>
            <a:r>
              <a:rPr lang="es-AR" sz="2000" b="1" dirty="0" err="1">
                <a:latin typeface="Courier New"/>
                <a:ea typeface="Calibri"/>
              </a:rPr>
              <a:t>null</a:t>
            </a:r>
            <a:r>
              <a:rPr lang="es-AR" sz="2000" b="1" dirty="0">
                <a:latin typeface="Courier New"/>
                <a:ea typeface="Calibri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</a:t>
            </a:r>
            <a:r>
              <a:rPr lang="es-AR" sz="2000" b="1" dirty="0" smtClean="0">
                <a:latin typeface="Courier New"/>
                <a:ea typeface="Calibri"/>
              </a:rPr>
              <a:t>}</a:t>
            </a:r>
          </a:p>
          <a:p>
            <a:pPr>
              <a:spcAft>
                <a:spcPts val="0"/>
              </a:spcAft>
            </a:pPr>
            <a:r>
              <a:rPr lang="es-ES" sz="2000" b="1" dirty="0">
                <a:effectLst/>
                <a:latin typeface="Courier New"/>
                <a:ea typeface="Calibri"/>
              </a:rPr>
              <a:t>}</a:t>
            </a:r>
            <a:endParaRPr lang="es-AR" sz="2000" b="1" dirty="0">
              <a:effectLst/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984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</a:t>
            </a:r>
            <a:endParaRPr lang="es-AR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124744"/>
            <a:ext cx="7632848" cy="547842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 err="1" smtClean="0">
                <a:latin typeface="Courier New"/>
                <a:ea typeface="Calibri"/>
              </a:rPr>
              <a:t>public</a:t>
            </a:r>
            <a:r>
              <a:rPr lang="es-AR" sz="2000" b="1" dirty="0" smtClean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void</a:t>
            </a:r>
            <a:r>
              <a:rPr lang="es-AR" sz="2000" b="1" dirty="0">
                <a:latin typeface="Courier New"/>
                <a:ea typeface="Calibri"/>
              </a:rPr>
              <a:t> eliminar  ( Articulo </a:t>
            </a:r>
            <a:r>
              <a:rPr lang="es-AR" sz="2000" b="1" dirty="0" smtClean="0">
                <a:latin typeface="Courier New"/>
                <a:ea typeface="Calibri"/>
              </a:rPr>
              <a:t>a){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/*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Copia 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 último elemento en la posición que 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 elemento equivalente a </a:t>
            </a:r>
            <a:r>
              <a:rPr lang="es-AR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 modo que no se conserva el orden en el que se insertan. </a:t>
            </a:r>
            <a:r>
              <a:rPr lang="es-AR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Decrementa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el valor de </a:t>
            </a:r>
            <a:r>
              <a:rPr lang="es-AR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Si 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pertenece al arreglo no provoca ningún cambio 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*/</a:t>
            </a:r>
          </a:p>
          <a:p>
            <a:pPr>
              <a:spcAft>
                <a:spcPts val="0"/>
              </a:spcAft>
            </a:pPr>
            <a:r>
              <a:rPr lang="es-AR" sz="2000" b="1" dirty="0" smtClean="0">
                <a:latin typeface="Courier New"/>
                <a:ea typeface="Calibri"/>
              </a:rPr>
              <a:t>  </a:t>
            </a:r>
            <a:r>
              <a:rPr lang="es-AR" sz="2000" b="1" dirty="0" err="1">
                <a:latin typeface="Courier New"/>
                <a:ea typeface="Calibri"/>
              </a:rPr>
              <a:t>boolean</a:t>
            </a:r>
            <a:r>
              <a:rPr lang="es-AR" sz="2000" b="1" dirty="0">
                <a:latin typeface="Courier New"/>
                <a:ea typeface="Calibri"/>
              </a:rPr>
              <a:t> esta = false; </a:t>
            </a:r>
            <a:r>
              <a:rPr lang="es-AR" sz="2000" b="1" dirty="0" err="1">
                <a:latin typeface="Courier New"/>
                <a:ea typeface="Calibri"/>
              </a:rPr>
              <a:t>int</a:t>
            </a:r>
            <a:r>
              <a:rPr lang="es-AR" sz="2000" b="1" dirty="0">
                <a:latin typeface="Courier New"/>
                <a:ea typeface="Calibri"/>
              </a:rPr>
              <a:t> i= 0;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</a:t>
            </a:r>
            <a:r>
              <a:rPr lang="es-AR" sz="2000" b="1" dirty="0" err="1">
                <a:latin typeface="Courier New"/>
                <a:ea typeface="Calibri"/>
              </a:rPr>
              <a:t>while</a:t>
            </a:r>
            <a:r>
              <a:rPr lang="es-AR" sz="2000" b="1" dirty="0">
                <a:latin typeface="Courier New"/>
                <a:ea typeface="Calibri"/>
              </a:rPr>
              <a:t> (!esta &amp;&amp; i &lt;  </a:t>
            </a:r>
            <a:r>
              <a:rPr lang="es-AR" sz="2000" b="1" dirty="0" err="1" smtClean="0">
                <a:latin typeface="Courier New"/>
                <a:ea typeface="Calibri"/>
              </a:rPr>
              <a:t>cantArt</a:t>
            </a:r>
            <a:r>
              <a:rPr lang="es-AR" sz="2000" b="1" dirty="0" smtClean="0">
                <a:latin typeface="Courier New"/>
                <a:ea typeface="Calibri"/>
              </a:rPr>
              <a:t>())//</a:t>
            </a:r>
            <a:r>
              <a:rPr lang="es-AR" sz="2000" dirty="0" smtClean="0">
                <a:latin typeface="Courier New"/>
                <a:ea typeface="Calibri"/>
              </a:rPr>
              <a:t>Busca a c</a:t>
            </a:r>
            <a:endParaRPr lang="es-AR" sz="2000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 </a:t>
            </a:r>
            <a:r>
              <a:rPr lang="es-AR" sz="2000" b="1" dirty="0" err="1">
                <a:latin typeface="Courier New"/>
                <a:ea typeface="Calibri"/>
              </a:rPr>
              <a:t>if</a:t>
            </a:r>
            <a:r>
              <a:rPr lang="es-AR" sz="2000" b="1" dirty="0">
                <a:latin typeface="Courier New"/>
                <a:ea typeface="Calibri"/>
              </a:rPr>
              <a:t> (T [i</a:t>
            </a:r>
            <a:r>
              <a:rPr lang="es-AR" sz="2000" b="1" dirty="0" smtClean="0">
                <a:latin typeface="Courier New"/>
                <a:ea typeface="Calibri"/>
              </a:rPr>
              <a:t>].</a:t>
            </a:r>
            <a:r>
              <a:rPr lang="es-AR" sz="2000" b="1" dirty="0" err="1" smtClean="0">
                <a:solidFill>
                  <a:srgbClr val="FF0000"/>
                </a:solidFill>
                <a:latin typeface="Courier New"/>
                <a:ea typeface="Calibri"/>
              </a:rPr>
              <a:t>equals</a:t>
            </a:r>
            <a:r>
              <a:rPr lang="es-AR" sz="2000" b="1" dirty="0" smtClean="0">
                <a:latin typeface="Courier New"/>
                <a:ea typeface="Calibri"/>
              </a:rPr>
              <a:t>(a))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   esta = true;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 </a:t>
            </a:r>
            <a:r>
              <a:rPr lang="es-AR" sz="2000" b="1" dirty="0" err="1">
                <a:latin typeface="Courier New"/>
                <a:ea typeface="Calibri"/>
              </a:rPr>
              <a:t>else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   i++;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</a:t>
            </a:r>
            <a:r>
              <a:rPr lang="es-AR" sz="2000" b="1" dirty="0" err="1">
                <a:latin typeface="Courier New"/>
                <a:ea typeface="Calibri"/>
              </a:rPr>
              <a:t>if</a:t>
            </a:r>
            <a:r>
              <a:rPr lang="es-AR" sz="2000" b="1" dirty="0">
                <a:latin typeface="Courier New"/>
                <a:ea typeface="Calibri"/>
              </a:rPr>
              <a:t> (esta) {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</a:t>
            </a:r>
            <a:r>
              <a:rPr lang="es-AR" sz="2000" b="1" dirty="0" err="1">
                <a:latin typeface="Courier New"/>
                <a:ea typeface="Calibri"/>
              </a:rPr>
              <a:t>cant</a:t>
            </a:r>
            <a:r>
              <a:rPr lang="es-AR" sz="2000" b="1" dirty="0">
                <a:latin typeface="Courier New"/>
                <a:ea typeface="Calibri"/>
              </a:rPr>
              <a:t>--;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T[i] = T[</a:t>
            </a:r>
            <a:r>
              <a:rPr lang="es-AR" sz="2000" b="1" dirty="0" err="1">
                <a:latin typeface="Courier New"/>
                <a:ea typeface="Calibri"/>
              </a:rPr>
              <a:t>cant</a:t>
            </a:r>
            <a:r>
              <a:rPr lang="es-AR" sz="2000" b="1" dirty="0">
                <a:latin typeface="Courier New"/>
                <a:ea typeface="Calibri"/>
              </a:rPr>
              <a:t>];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T [</a:t>
            </a:r>
            <a:r>
              <a:rPr lang="es-AR" sz="2000" b="1" dirty="0" err="1">
                <a:latin typeface="Courier New"/>
                <a:ea typeface="Calibri"/>
              </a:rPr>
              <a:t>cant</a:t>
            </a:r>
            <a:r>
              <a:rPr lang="es-AR" sz="2000" b="1" dirty="0">
                <a:latin typeface="Courier New"/>
                <a:ea typeface="Calibri"/>
              </a:rPr>
              <a:t>] = </a:t>
            </a:r>
            <a:r>
              <a:rPr lang="es-AR" sz="2000" b="1" dirty="0" err="1">
                <a:latin typeface="Courier New"/>
                <a:ea typeface="Calibri"/>
              </a:rPr>
              <a:t>null</a:t>
            </a:r>
            <a:r>
              <a:rPr lang="es-AR" sz="2000" b="1" dirty="0">
                <a:latin typeface="Courier New"/>
                <a:ea typeface="Calibri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</a:t>
            </a:r>
            <a:r>
              <a:rPr lang="es-AR" sz="2000" b="1" dirty="0" smtClean="0">
                <a:latin typeface="Courier New"/>
                <a:ea typeface="Calibri"/>
              </a:rPr>
              <a:t>}</a:t>
            </a:r>
          </a:p>
          <a:p>
            <a:pPr>
              <a:spcAft>
                <a:spcPts val="0"/>
              </a:spcAft>
            </a:pPr>
            <a:r>
              <a:rPr lang="es-ES" sz="2000" b="1" dirty="0">
                <a:effectLst/>
                <a:latin typeface="Courier New"/>
                <a:ea typeface="Calibri"/>
              </a:rPr>
              <a:t>}</a:t>
            </a:r>
            <a:endParaRPr lang="es-AR" sz="2000" b="1" dirty="0">
              <a:effectLst/>
              <a:latin typeface="Courier New"/>
              <a:ea typeface="Calibri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95936" y="4869160"/>
            <a:ext cx="432048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cs typeface="Courier New" panose="02070309020205020404" pitchFamily="49" charset="0"/>
              </a:rPr>
              <a:t>El </a:t>
            </a:r>
            <a:r>
              <a:rPr lang="en-US" sz="2000" dirty="0" err="1" smtClean="0">
                <a:cs typeface="Courier New" panose="02070309020205020404" pitchFamily="49" charset="0"/>
              </a:rPr>
              <a:t>diseñador</a:t>
            </a:r>
            <a:r>
              <a:rPr lang="en-US" sz="2000" dirty="0" smtClean="0"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cs typeface="Courier New" panose="02070309020205020404" pitchFamily="49" charset="0"/>
              </a:rPr>
              <a:t>debe</a:t>
            </a:r>
            <a:r>
              <a:rPr lang="en-US" sz="2000" dirty="0" smtClean="0"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cs typeface="Courier New" panose="02070309020205020404" pitchFamily="49" charset="0"/>
              </a:rPr>
              <a:t>especificar</a:t>
            </a:r>
            <a:r>
              <a:rPr lang="en-US" sz="2000" dirty="0" smtClean="0"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cs typeface="Courier New" panose="02070309020205020404" pitchFamily="49" charset="0"/>
              </a:rPr>
              <a:t>si</a:t>
            </a:r>
            <a:r>
              <a:rPr lang="en-US" sz="2000" dirty="0" smtClean="0"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cs typeface="Courier New" panose="02070309020205020404" pitchFamily="49" charset="0"/>
              </a:rPr>
              <a:t>buscamos</a:t>
            </a:r>
            <a:r>
              <a:rPr lang="en-US" sz="2000" dirty="0" smtClean="0">
                <a:cs typeface="Courier New" panose="02070309020205020404" pitchFamily="49" charset="0"/>
              </a:rPr>
              <a:t> un </a:t>
            </a:r>
            <a:r>
              <a:rPr lang="en-US" sz="2000" dirty="0" err="1" smtClean="0">
                <a:cs typeface="Courier New" panose="02070309020205020404" pitchFamily="49" charset="0"/>
              </a:rPr>
              <a:t>elemento</a:t>
            </a:r>
            <a:r>
              <a:rPr lang="en-US" sz="2000" dirty="0" smtClean="0">
                <a:cs typeface="Courier New" panose="02070309020205020404" pitchFamily="49" charset="0"/>
              </a:rPr>
              <a:t> con la </a:t>
            </a:r>
            <a:r>
              <a:rPr lang="en-US" sz="2000" dirty="0" err="1" smtClean="0">
                <a:cs typeface="Courier New" panose="02070309020205020404" pitchFamily="49" charset="0"/>
              </a:rPr>
              <a:t>misma</a:t>
            </a:r>
            <a:r>
              <a:rPr lang="en-US" sz="2000" dirty="0" smtClean="0"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cs typeface="Courier New" panose="02070309020205020404" pitchFamily="49" charset="0"/>
              </a:rPr>
              <a:t>identidad</a:t>
            </a:r>
            <a:r>
              <a:rPr lang="en-US" sz="2000" dirty="0" smtClean="0"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cs typeface="Courier New" panose="02070309020205020404" pitchFamily="49" charset="0"/>
              </a:rPr>
              <a:t>que</a:t>
            </a:r>
            <a:r>
              <a:rPr lang="en-US" sz="2000" dirty="0" smtClean="0">
                <a:cs typeface="Courier New" panose="02070309020205020404" pitchFamily="49" charset="0"/>
              </a:rPr>
              <a:t> c o con el </a:t>
            </a:r>
            <a:r>
              <a:rPr lang="en-US" sz="2000" dirty="0" err="1" smtClean="0">
                <a:cs typeface="Courier New" panose="02070309020205020404" pitchFamily="49" charset="0"/>
              </a:rPr>
              <a:t>mismo</a:t>
            </a:r>
            <a:r>
              <a:rPr lang="en-US" sz="2000" dirty="0" smtClean="0"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cs typeface="Courier New" panose="02070309020205020404" pitchFamily="49" charset="0"/>
              </a:rPr>
              <a:t>estado</a:t>
            </a:r>
            <a:r>
              <a:rPr lang="en-US" sz="2000" b="1" dirty="0" smtClean="0"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cs typeface="Courier New" panose="02070309020205020404" pitchFamily="49" charset="0"/>
              </a:rPr>
              <a:t>interno</a:t>
            </a:r>
            <a:r>
              <a:rPr lang="en-US" sz="2000" dirty="0" smtClean="0">
                <a:cs typeface="Courier New" panose="02070309020205020404" pitchFamily="49" charset="0"/>
              </a:rPr>
              <a:t>. </a:t>
            </a:r>
            <a:endParaRPr lang="es-AR" sz="20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69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</a:t>
            </a:r>
            <a:endParaRPr lang="es-AR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124744"/>
            <a:ext cx="7632848" cy="286232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 err="1">
                <a:latin typeface="Courier New"/>
                <a:ea typeface="Calibri"/>
              </a:rPr>
              <a:t>public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err="1" smtClean="0">
                <a:latin typeface="Courier New"/>
                <a:ea typeface="Calibri"/>
              </a:rPr>
              <a:t>void</a:t>
            </a:r>
            <a:r>
              <a:rPr lang="es-AR" sz="2000" b="1" dirty="0" smtClean="0">
                <a:latin typeface="Courier New"/>
                <a:ea typeface="Calibri"/>
              </a:rPr>
              <a:t> </a:t>
            </a:r>
            <a:r>
              <a:rPr lang="es-AR" sz="2000" b="1" dirty="0" err="1" smtClean="0">
                <a:latin typeface="Courier New"/>
                <a:ea typeface="Calibri"/>
              </a:rPr>
              <a:t>depreciarRubro</a:t>
            </a:r>
            <a:r>
              <a:rPr lang="es-AR" sz="2000" b="1" dirty="0" smtClean="0">
                <a:latin typeface="Courier New"/>
                <a:ea typeface="Calibri"/>
              </a:rPr>
              <a:t>(</a:t>
            </a:r>
            <a:r>
              <a:rPr lang="es-AR" sz="2000" b="1" dirty="0" err="1" smtClean="0">
                <a:latin typeface="Courier New"/>
                <a:ea typeface="Calibri"/>
              </a:rPr>
              <a:t>int</a:t>
            </a:r>
            <a:r>
              <a:rPr lang="es-AR" sz="2000" b="1" dirty="0" smtClean="0">
                <a:latin typeface="Courier New"/>
                <a:ea typeface="Calibri"/>
              </a:rPr>
              <a:t> r, </a:t>
            </a:r>
            <a:r>
              <a:rPr lang="es-AR" sz="2000" b="1" dirty="0" err="1" smtClean="0">
                <a:latin typeface="Courier New"/>
                <a:ea typeface="Calibri"/>
              </a:rPr>
              <a:t>float</a:t>
            </a:r>
            <a:r>
              <a:rPr lang="es-AR" sz="2000" b="1" dirty="0" smtClean="0">
                <a:latin typeface="Courier New"/>
                <a:ea typeface="Calibri"/>
              </a:rPr>
              <a:t> p){</a:t>
            </a:r>
            <a:endParaRPr lang="es-AR" sz="2000" b="1" dirty="0">
              <a:latin typeface="Courier New"/>
              <a:ea typeface="Calibri"/>
            </a:endParaRPr>
          </a:p>
          <a:p>
            <a:r>
              <a:rPr lang="es-AR" sz="2000" b="1" dirty="0">
                <a:solidFill>
                  <a:srgbClr val="00B050"/>
                </a:solidFill>
                <a:latin typeface="Courier New"/>
                <a:ea typeface="Calibri"/>
              </a:rPr>
              <a:t>/*modifica el valor de cada artículo del rubro r </a:t>
            </a:r>
            <a:r>
              <a:rPr lang="es-AR" sz="2000" b="1" dirty="0" err="1">
                <a:solidFill>
                  <a:srgbClr val="00B050"/>
                </a:solidFill>
                <a:latin typeface="Courier New"/>
                <a:ea typeface="Calibri"/>
              </a:rPr>
              <a:t>decrementándolo</a:t>
            </a:r>
            <a:r>
              <a:rPr lang="es-AR" sz="2000" b="1" dirty="0">
                <a:solidFill>
                  <a:srgbClr val="00B050"/>
                </a:solidFill>
                <a:latin typeface="Courier New"/>
                <a:ea typeface="Calibri"/>
              </a:rPr>
              <a:t> de acuerdo al porcentaje p</a:t>
            </a:r>
            <a:r>
              <a:rPr lang="es-AR" sz="2000" b="1" dirty="0" smtClean="0">
                <a:solidFill>
                  <a:srgbClr val="00B050"/>
                </a:solidFill>
                <a:latin typeface="Courier New"/>
                <a:ea typeface="Calibri"/>
              </a:rPr>
              <a:t>.*/</a:t>
            </a:r>
          </a:p>
          <a:p>
            <a:pPr>
              <a:spcAft>
                <a:spcPts val="0"/>
              </a:spcAft>
            </a:pPr>
            <a:r>
              <a:rPr lang="es-AR" sz="2000" b="1" dirty="0" err="1" smtClean="0">
                <a:latin typeface="Courier New"/>
                <a:ea typeface="Calibri"/>
              </a:rPr>
              <a:t>for</a:t>
            </a:r>
            <a:r>
              <a:rPr lang="es-AR" sz="2000" b="1" dirty="0" smtClean="0">
                <a:latin typeface="Courier New"/>
                <a:ea typeface="Calibri"/>
              </a:rPr>
              <a:t> </a:t>
            </a:r>
            <a:r>
              <a:rPr lang="es-AR" sz="2000" b="1" dirty="0">
                <a:latin typeface="Courier New"/>
                <a:ea typeface="Calibri"/>
              </a:rPr>
              <a:t>(</a:t>
            </a:r>
            <a:r>
              <a:rPr lang="es-AR" sz="2000" b="1" dirty="0" err="1">
                <a:latin typeface="Courier New"/>
                <a:ea typeface="Calibri"/>
              </a:rPr>
              <a:t>int</a:t>
            </a:r>
            <a:r>
              <a:rPr lang="es-AR" sz="2000" b="1" dirty="0">
                <a:latin typeface="Courier New"/>
                <a:ea typeface="Calibri"/>
              </a:rPr>
              <a:t> i = 0; </a:t>
            </a:r>
            <a:r>
              <a:rPr lang="es-AR" sz="2000" b="1" dirty="0" smtClean="0">
                <a:latin typeface="Courier New"/>
                <a:ea typeface="Calibri"/>
              </a:rPr>
              <a:t>i </a:t>
            </a:r>
            <a:r>
              <a:rPr lang="es-AR" sz="2000" b="1" dirty="0">
                <a:latin typeface="Courier New"/>
                <a:ea typeface="Calibri"/>
              </a:rPr>
              <a:t>&lt;  </a:t>
            </a:r>
            <a:r>
              <a:rPr lang="es-AR" sz="2000" b="1" dirty="0" err="1" smtClean="0">
                <a:latin typeface="Courier New"/>
                <a:ea typeface="Calibri"/>
              </a:rPr>
              <a:t>cantArt</a:t>
            </a:r>
            <a:r>
              <a:rPr lang="es-AR" sz="2000" b="1" dirty="0" smtClean="0">
                <a:latin typeface="Courier New"/>
                <a:ea typeface="Calibri"/>
              </a:rPr>
              <a:t>() </a:t>
            </a:r>
            <a:r>
              <a:rPr lang="es-AR" sz="2000" b="1" dirty="0">
                <a:latin typeface="Courier New"/>
                <a:ea typeface="Calibri"/>
              </a:rPr>
              <a:t>; i</a:t>
            </a:r>
            <a:r>
              <a:rPr lang="es-AR" sz="2000" b="1" dirty="0" smtClean="0">
                <a:latin typeface="Courier New"/>
                <a:ea typeface="Calibri"/>
              </a:rPr>
              <a:t>++)</a:t>
            </a:r>
          </a:p>
          <a:p>
            <a:pPr>
              <a:spcAft>
                <a:spcPts val="0"/>
              </a:spcAft>
            </a:pPr>
            <a:r>
              <a:rPr lang="es-ES" sz="2000" b="1" dirty="0">
                <a:latin typeface="Courier New"/>
                <a:ea typeface="Calibri"/>
              </a:rPr>
              <a:t> </a:t>
            </a:r>
            <a:r>
              <a:rPr lang="es-ES" sz="2000" b="1" dirty="0" smtClean="0">
                <a:latin typeface="Courier New"/>
                <a:ea typeface="Calibri"/>
              </a:rPr>
              <a:t>  </a:t>
            </a:r>
            <a:r>
              <a:rPr lang="es-ES" sz="2000" b="1" dirty="0" err="1" smtClean="0">
                <a:latin typeface="Courier New"/>
                <a:ea typeface="Calibri"/>
              </a:rPr>
              <a:t>if</a:t>
            </a:r>
            <a:r>
              <a:rPr lang="es-ES" sz="2000" b="1" dirty="0" smtClean="0">
                <a:latin typeface="Courier New"/>
                <a:ea typeface="Calibri"/>
              </a:rPr>
              <a:t>(T[i].</a:t>
            </a:r>
            <a:r>
              <a:rPr lang="es-ES" sz="2000" b="1" dirty="0" err="1" smtClean="0">
                <a:latin typeface="Courier New"/>
                <a:ea typeface="Calibri"/>
              </a:rPr>
              <a:t>obtenerRubro</a:t>
            </a:r>
            <a:r>
              <a:rPr lang="es-ES" sz="2000" b="1" dirty="0" smtClean="0">
                <a:latin typeface="Courier New"/>
                <a:ea typeface="Calibri"/>
              </a:rPr>
              <a:t>() == r){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" sz="2000" b="1" dirty="0" smtClean="0">
                <a:latin typeface="Courier New"/>
                <a:ea typeface="Calibri"/>
              </a:rPr>
              <a:t>     T[i].</a:t>
            </a:r>
            <a:r>
              <a:rPr lang="es-ES" sz="2000" b="1" dirty="0" smtClean="0">
                <a:solidFill>
                  <a:srgbClr val="FF0000"/>
                </a:solidFill>
                <a:latin typeface="Courier New"/>
                <a:ea typeface="Calibri"/>
              </a:rPr>
              <a:t>depreciar</a:t>
            </a:r>
            <a:r>
              <a:rPr lang="es-ES" sz="2000" b="1" dirty="0" smtClean="0">
                <a:latin typeface="Courier New"/>
                <a:ea typeface="Calibri"/>
              </a:rPr>
              <a:t>(p);</a:t>
            </a:r>
            <a:endParaRPr lang="es-ES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" sz="2000" b="1" dirty="0" smtClean="0">
                <a:latin typeface="Courier New"/>
                <a:ea typeface="Calibri"/>
              </a:rPr>
              <a:t>   }</a:t>
            </a:r>
            <a:endParaRPr lang="es-AR" sz="2000" b="1" dirty="0" smtClean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" sz="2000" b="1" dirty="0">
                <a:latin typeface="Courier New"/>
                <a:ea typeface="Calibri"/>
              </a:rPr>
              <a:t> </a:t>
            </a:r>
            <a:r>
              <a:rPr lang="es-ES" sz="2000" b="1" dirty="0" smtClean="0">
                <a:latin typeface="Courier New"/>
                <a:ea typeface="Calibri"/>
              </a:rPr>
              <a:t>    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 smtClean="0">
                <a:latin typeface="Courier New"/>
                <a:ea typeface="Calibri"/>
              </a:rPr>
              <a:t>}</a:t>
            </a:r>
            <a:endParaRPr lang="es-AR" sz="2000" b="1" dirty="0">
              <a:effectLst/>
              <a:latin typeface="Courier New"/>
              <a:ea typeface="Calibri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4509120"/>
            <a:ext cx="76424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latin typeface="Courier New"/>
                <a:ea typeface="Calibri"/>
              </a:rPr>
              <a:t>T[i] </a:t>
            </a:r>
            <a:r>
              <a:rPr lang="es-ES_tradnl" sz="2800" dirty="0" smtClean="0"/>
              <a:t>es de clase </a:t>
            </a:r>
            <a:r>
              <a:rPr lang="es-ES_tradnl" sz="2000" b="1" dirty="0">
                <a:latin typeface="Courier New"/>
                <a:ea typeface="Calibri"/>
              </a:rPr>
              <a:t>Articulo</a:t>
            </a:r>
            <a:r>
              <a:rPr lang="es-ES_tradnl" sz="2800" dirty="0" smtClean="0"/>
              <a:t> de modo que puede recibir el mensaje </a:t>
            </a:r>
            <a:r>
              <a:rPr lang="es-ES_tradnl" sz="2000" b="1" dirty="0">
                <a:latin typeface="Courier New"/>
                <a:ea typeface="Calibri"/>
              </a:rPr>
              <a:t>depreciar</a:t>
            </a:r>
            <a:r>
              <a:rPr lang="es-ES_tradnl" sz="2800" dirty="0" smtClean="0"/>
              <a:t> </a:t>
            </a:r>
          </a:p>
          <a:p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02423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es-AR" sz="4000" b="1" dirty="0" smtClean="0"/>
              <a:t>El concepto de clase </a:t>
            </a:r>
            <a:r>
              <a:rPr lang="es-AR" altLang="es-AR" b="1" dirty="0"/>
              <a:t/>
            </a:r>
            <a:br>
              <a:rPr lang="es-AR" altLang="es-AR" b="1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52736"/>
            <a:ext cx="7992888" cy="5544616"/>
          </a:xfrm>
        </p:spPr>
        <p:txBody>
          <a:bodyPr>
            <a:normAutofit fontScale="85000"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1200"/>
              </a:spcBef>
              <a:buClrTx/>
              <a:buNone/>
            </a:pPr>
            <a:r>
              <a:rPr lang="es-ES" altLang="es-AR" sz="2800" dirty="0" smtClean="0">
                <a:solidFill>
                  <a:srgbClr val="2F2B20"/>
                </a:solidFill>
              </a:rPr>
              <a:t>Con frecuencia un término puede definirse de diferentes maneras según el enfoque.</a:t>
            </a:r>
          </a:p>
          <a:p>
            <a:pPr marL="0" lvl="0" indent="0">
              <a:lnSpc>
                <a:spcPct val="110000"/>
              </a:lnSpc>
              <a:spcBef>
                <a:spcPts val="1200"/>
              </a:spcBef>
              <a:buClrTx/>
              <a:buNone/>
            </a:pPr>
            <a:r>
              <a:rPr lang="es-AR" altLang="es-AR" sz="2800" dirty="0" smtClean="0"/>
              <a:t>Desde </a:t>
            </a:r>
            <a:r>
              <a:rPr lang="es-AR" altLang="es-AR" sz="2800" dirty="0"/>
              <a:t>el punto de vista del análisis y el diseño una </a:t>
            </a:r>
            <a:r>
              <a:rPr lang="es-AR" altLang="es-AR" sz="2800" b="1" dirty="0"/>
              <a:t>clase</a:t>
            </a:r>
            <a:r>
              <a:rPr lang="es-AR" altLang="es-AR" sz="2800" dirty="0"/>
              <a:t> </a:t>
            </a:r>
            <a:r>
              <a:rPr lang="es-AR" altLang="es-AR" sz="2800" dirty="0" smtClean="0"/>
              <a:t>es un patrón de comportamiento para </a:t>
            </a:r>
            <a:r>
              <a:rPr lang="es-AR" altLang="es-AR" sz="2800" dirty="0"/>
              <a:t>un </a:t>
            </a:r>
            <a:r>
              <a:rPr lang="es-AR" altLang="es-AR" sz="2800" b="1" dirty="0"/>
              <a:t>conjunto de </a:t>
            </a:r>
            <a:r>
              <a:rPr lang="es-AR" altLang="es-AR" sz="2800" b="1" dirty="0" smtClean="0"/>
              <a:t>objetos</a:t>
            </a:r>
            <a:r>
              <a:rPr lang="es-AR" altLang="es-AR" sz="2800" dirty="0" smtClean="0"/>
              <a:t>. </a:t>
            </a:r>
          </a:p>
          <a:p>
            <a:pPr marL="0" lvl="0" indent="0">
              <a:lnSpc>
                <a:spcPct val="110000"/>
              </a:lnSpc>
              <a:spcBef>
                <a:spcPts val="1200"/>
              </a:spcBef>
              <a:buClrTx/>
              <a:buNone/>
            </a:pPr>
            <a:r>
              <a:rPr lang="es-AR" altLang="es-AR" sz="2800" dirty="0" smtClean="0"/>
              <a:t>En </a:t>
            </a:r>
            <a:r>
              <a:rPr lang="es-AR" altLang="es-AR" sz="2800" dirty="0"/>
              <a:t>la implementación una clase es un </a:t>
            </a:r>
            <a:r>
              <a:rPr lang="es-AR" altLang="es-AR" sz="2800" b="1" dirty="0"/>
              <a:t>módulo de software</a:t>
            </a:r>
            <a:r>
              <a:rPr lang="es-AR" altLang="es-AR" sz="2800" dirty="0"/>
              <a:t>. </a:t>
            </a:r>
            <a:endParaRPr lang="es-AR" altLang="es-AR" sz="2800" dirty="0" smtClean="0"/>
          </a:p>
          <a:p>
            <a:pPr marL="0" indent="12700">
              <a:lnSpc>
                <a:spcPct val="110000"/>
              </a:lnSpc>
              <a:spcBef>
                <a:spcPts val="1200"/>
              </a:spcBef>
              <a:buFontTx/>
              <a:buNone/>
            </a:pPr>
            <a:r>
              <a:rPr lang="es-AR" altLang="es-AR" sz="2800" dirty="0" smtClean="0"/>
              <a:t>Una clase que incluye </a:t>
            </a:r>
            <a:r>
              <a:rPr lang="es-AR" altLang="es-AR" sz="2800" dirty="0"/>
              <a:t>atributos y servicios define un </a:t>
            </a:r>
            <a:r>
              <a:rPr lang="es-AR" altLang="es-AR" sz="2800" b="1" dirty="0"/>
              <a:t>tipo de </a:t>
            </a:r>
            <a:r>
              <a:rPr lang="es-AR" altLang="es-AR" sz="2800" b="1" dirty="0" smtClean="0"/>
              <a:t>dato</a:t>
            </a:r>
            <a:r>
              <a:rPr lang="es-AR" altLang="es-AR" sz="2800" dirty="0" smtClean="0"/>
              <a:t>. Cada servicio representa una operación provista por el tipo. </a:t>
            </a:r>
            <a:endParaRPr lang="es-AR" altLang="es-AR" sz="2800" dirty="0"/>
          </a:p>
          <a:p>
            <a:pPr marL="0" indent="0">
              <a:lnSpc>
                <a:spcPct val="110000"/>
              </a:lnSpc>
              <a:spcBef>
                <a:spcPts val="1200"/>
              </a:spcBef>
              <a:buFontTx/>
              <a:buNone/>
            </a:pPr>
            <a:r>
              <a:rPr lang="es-AR" altLang="es-AR" sz="2800" dirty="0" smtClean="0"/>
              <a:t>Una clase que incluye atributos y servicios y encapsula sus atributos, </a:t>
            </a:r>
            <a:r>
              <a:rPr lang="es-AR" altLang="es-AR" sz="2800" dirty="0"/>
              <a:t>define un </a:t>
            </a:r>
            <a:r>
              <a:rPr lang="es-AR" altLang="es-AR" sz="2800" b="1" dirty="0"/>
              <a:t>tipo de dato abstracto</a:t>
            </a:r>
            <a:r>
              <a:rPr lang="es-AR" altLang="es-AR" sz="2800" dirty="0" smtClean="0"/>
              <a:t>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FontTx/>
              <a:buNone/>
            </a:pPr>
            <a:r>
              <a:rPr lang="es-AR" altLang="es-AR" sz="2800" dirty="0" smtClean="0"/>
              <a:t>Cualquiera sea la definición el concepto de clase está fuertemente ligado a encapsulamiento y abstracción.</a:t>
            </a:r>
            <a:endParaRPr lang="es-AR" altLang="es-AR" sz="2800" dirty="0"/>
          </a:p>
        </p:txBody>
      </p:sp>
    </p:spTree>
    <p:extLst>
      <p:ext uri="{BB962C8B-B14F-4D97-AF65-F5344CB8AC3E}">
        <p14:creationId xmlns:p14="http://schemas.microsoft.com/office/powerpoint/2010/main" val="351389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</a:t>
            </a:r>
            <a:endParaRPr lang="es-AR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124744"/>
            <a:ext cx="7704856" cy="31700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 err="1">
                <a:latin typeface="Courier New"/>
                <a:ea typeface="Calibri"/>
              </a:rPr>
              <a:t>public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smtClean="0">
                <a:latin typeface="Courier New"/>
                <a:ea typeface="Calibri"/>
              </a:rPr>
              <a:t>Inventario </a:t>
            </a:r>
            <a:r>
              <a:rPr lang="es-AR" sz="2000" b="1" dirty="0" err="1" smtClean="0">
                <a:latin typeface="Courier New"/>
                <a:ea typeface="Calibri"/>
              </a:rPr>
              <a:t>unAnio</a:t>
            </a:r>
            <a:r>
              <a:rPr lang="es-AR" sz="2000" b="1" dirty="0" smtClean="0">
                <a:latin typeface="Courier New"/>
                <a:ea typeface="Calibri"/>
              </a:rPr>
              <a:t>(</a:t>
            </a:r>
            <a:r>
              <a:rPr lang="es-AR" sz="2000" b="1" dirty="0" err="1" smtClean="0">
                <a:latin typeface="Courier New"/>
                <a:ea typeface="Calibri"/>
              </a:rPr>
              <a:t>int</a:t>
            </a:r>
            <a:r>
              <a:rPr lang="es-AR" sz="2000" b="1" dirty="0" smtClean="0">
                <a:latin typeface="Courier New"/>
                <a:ea typeface="Calibri"/>
              </a:rPr>
              <a:t> a){</a:t>
            </a:r>
            <a:endParaRPr lang="es-AR" sz="2000" b="1" dirty="0">
              <a:latin typeface="Courier New"/>
              <a:ea typeface="Calibri"/>
            </a:endParaRPr>
          </a:p>
          <a:p>
            <a:r>
              <a:rPr lang="es-AR" sz="2000" b="1" dirty="0" smtClean="0">
                <a:solidFill>
                  <a:srgbClr val="00B050"/>
                </a:solidFill>
                <a:latin typeface="Courier New"/>
                <a:ea typeface="Calibri"/>
              </a:rPr>
              <a:t>/*</a:t>
            </a:r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genera un objeto de clase Inventario solo con los objetos que corresponden al año a</a:t>
            </a:r>
            <a:r>
              <a:rPr lang="es-AR" sz="2000" b="1" dirty="0" smtClean="0">
                <a:solidFill>
                  <a:srgbClr val="00B050"/>
                </a:solidFill>
                <a:cs typeface="Courier New" panose="02070309020205020404" pitchFamily="49" charset="0"/>
              </a:rPr>
              <a:t>.</a:t>
            </a:r>
            <a:r>
              <a:rPr lang="es-AR" sz="2000" b="1" dirty="0" smtClean="0">
                <a:solidFill>
                  <a:srgbClr val="00B050"/>
                </a:solidFill>
              </a:rPr>
              <a:t> </a:t>
            </a:r>
            <a:r>
              <a:rPr lang="es-AR" sz="2000" b="1" dirty="0" smtClean="0">
                <a:solidFill>
                  <a:srgbClr val="00B050"/>
                </a:solidFill>
                <a:latin typeface="Courier New"/>
                <a:ea typeface="Calibri"/>
              </a:rPr>
              <a:t>*/</a:t>
            </a:r>
          </a:p>
          <a:p>
            <a:pPr>
              <a:spcAft>
                <a:spcPts val="0"/>
              </a:spcAft>
            </a:pPr>
            <a:r>
              <a:rPr lang="es-ES" sz="2000" b="1" dirty="0" smtClean="0">
                <a:latin typeface="Courier New"/>
                <a:ea typeface="Calibri"/>
              </a:rPr>
              <a:t>Inventario n = new Inventario(</a:t>
            </a:r>
            <a:r>
              <a:rPr lang="es-ES" sz="2000" b="1" dirty="0" err="1" smtClean="0">
                <a:latin typeface="Courier New"/>
                <a:ea typeface="Calibri"/>
              </a:rPr>
              <a:t>cantArt</a:t>
            </a:r>
            <a:r>
              <a:rPr lang="es-ES" sz="2000" b="1" dirty="0" smtClean="0">
                <a:latin typeface="Courier New"/>
                <a:ea typeface="Calibri"/>
              </a:rPr>
              <a:t>());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 err="1" smtClean="0">
                <a:latin typeface="Courier New"/>
                <a:ea typeface="Calibri"/>
              </a:rPr>
              <a:t>for</a:t>
            </a:r>
            <a:r>
              <a:rPr lang="es-AR" sz="2000" b="1" dirty="0" smtClean="0">
                <a:latin typeface="Courier New"/>
                <a:ea typeface="Calibri"/>
              </a:rPr>
              <a:t> </a:t>
            </a:r>
            <a:r>
              <a:rPr lang="es-AR" sz="2000" b="1" dirty="0">
                <a:latin typeface="Courier New"/>
                <a:ea typeface="Calibri"/>
              </a:rPr>
              <a:t>(</a:t>
            </a:r>
            <a:r>
              <a:rPr lang="es-AR" sz="2000" b="1" dirty="0" err="1">
                <a:latin typeface="Courier New"/>
                <a:ea typeface="Calibri"/>
              </a:rPr>
              <a:t>int</a:t>
            </a:r>
            <a:r>
              <a:rPr lang="es-AR" sz="2000" b="1" dirty="0">
                <a:latin typeface="Courier New"/>
                <a:ea typeface="Calibri"/>
              </a:rPr>
              <a:t> i = 0; </a:t>
            </a:r>
            <a:r>
              <a:rPr lang="es-AR" sz="2000" b="1" dirty="0" smtClean="0">
                <a:latin typeface="Courier New"/>
                <a:ea typeface="Calibri"/>
              </a:rPr>
              <a:t>i </a:t>
            </a:r>
            <a:r>
              <a:rPr lang="es-AR" sz="2000" b="1" dirty="0">
                <a:latin typeface="Courier New"/>
                <a:ea typeface="Calibri"/>
              </a:rPr>
              <a:t>&lt;  </a:t>
            </a:r>
            <a:r>
              <a:rPr lang="es-AR" sz="2000" b="1" dirty="0" err="1" smtClean="0">
                <a:latin typeface="Courier New"/>
                <a:ea typeface="Calibri"/>
              </a:rPr>
              <a:t>cantArt</a:t>
            </a:r>
            <a:r>
              <a:rPr lang="es-AR" sz="2000" b="1" dirty="0" smtClean="0">
                <a:latin typeface="Courier New"/>
                <a:ea typeface="Calibri"/>
              </a:rPr>
              <a:t>() </a:t>
            </a:r>
            <a:r>
              <a:rPr lang="es-AR" sz="2000" b="1" dirty="0">
                <a:latin typeface="Courier New"/>
                <a:ea typeface="Calibri"/>
              </a:rPr>
              <a:t>; i</a:t>
            </a:r>
            <a:r>
              <a:rPr lang="es-AR" sz="2000" b="1" dirty="0" smtClean="0">
                <a:latin typeface="Courier New"/>
                <a:ea typeface="Calibri"/>
              </a:rPr>
              <a:t>++)</a:t>
            </a:r>
          </a:p>
          <a:p>
            <a:pPr>
              <a:spcAft>
                <a:spcPts val="0"/>
              </a:spcAft>
            </a:pPr>
            <a:r>
              <a:rPr lang="es-ES" sz="2000" b="1" dirty="0">
                <a:latin typeface="Courier New"/>
                <a:ea typeface="Calibri"/>
              </a:rPr>
              <a:t> </a:t>
            </a:r>
            <a:r>
              <a:rPr lang="es-ES" sz="2000" b="1" dirty="0" smtClean="0">
                <a:latin typeface="Courier New"/>
                <a:ea typeface="Calibri"/>
              </a:rPr>
              <a:t>  </a:t>
            </a:r>
            <a:r>
              <a:rPr lang="es-ES" sz="2000" b="1" dirty="0" err="1" smtClean="0">
                <a:latin typeface="Courier New"/>
                <a:ea typeface="Calibri"/>
              </a:rPr>
              <a:t>if</a:t>
            </a:r>
            <a:r>
              <a:rPr lang="es-ES" sz="2000" b="1" dirty="0" smtClean="0">
                <a:latin typeface="Courier New"/>
                <a:ea typeface="Calibri"/>
              </a:rPr>
              <a:t>(T[i].</a:t>
            </a:r>
            <a:r>
              <a:rPr lang="es-ES" sz="2000" b="1" dirty="0" err="1" smtClean="0">
                <a:latin typeface="Courier New"/>
                <a:ea typeface="Calibri"/>
              </a:rPr>
              <a:t>obtenerAnio</a:t>
            </a:r>
            <a:r>
              <a:rPr lang="es-ES" sz="2000" b="1" dirty="0" smtClean="0">
                <a:latin typeface="Courier New"/>
                <a:ea typeface="Calibri"/>
              </a:rPr>
              <a:t>() == a){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 </a:t>
            </a:r>
            <a:r>
              <a:rPr lang="es-ES" sz="2000" b="1" dirty="0" err="1" smtClean="0">
                <a:latin typeface="Courier New"/>
                <a:ea typeface="Calibri"/>
              </a:rPr>
              <a:t>n.insertar</a:t>
            </a:r>
            <a:r>
              <a:rPr lang="es-ES" sz="2000" b="1" dirty="0" smtClean="0">
                <a:latin typeface="Courier New"/>
                <a:ea typeface="Calibri"/>
              </a:rPr>
              <a:t>(T[i]);</a:t>
            </a:r>
            <a:endParaRPr lang="es-ES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" sz="2000" b="1" dirty="0" smtClean="0">
                <a:latin typeface="Courier New"/>
                <a:ea typeface="Calibri"/>
              </a:rPr>
              <a:t>   }</a:t>
            </a:r>
            <a:endParaRPr lang="es-AR" sz="2000" b="1" dirty="0" smtClean="0">
              <a:latin typeface="Courier New"/>
              <a:ea typeface="Calibri"/>
            </a:endParaRPr>
          </a:p>
          <a:p>
            <a:r>
              <a:rPr lang="es-ES" sz="2000" b="1" dirty="0" err="1">
                <a:latin typeface="Courier New"/>
                <a:ea typeface="Calibri"/>
              </a:rPr>
              <a:t>return</a:t>
            </a:r>
            <a:r>
              <a:rPr lang="es-ES" sz="2000" b="1" dirty="0">
                <a:latin typeface="Courier New"/>
                <a:ea typeface="Calibri"/>
              </a:rPr>
              <a:t> n;    </a:t>
            </a:r>
            <a:r>
              <a:rPr lang="es-ES" sz="2000" b="1" dirty="0" smtClean="0">
                <a:latin typeface="Courier New"/>
                <a:ea typeface="Calibri"/>
              </a:rPr>
              <a:t>    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 smtClean="0">
                <a:latin typeface="Courier New"/>
                <a:ea typeface="Calibri"/>
              </a:rPr>
              <a:t>}</a:t>
            </a:r>
            <a:endParaRPr lang="es-AR" sz="2000" b="1" dirty="0">
              <a:effectLst/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272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</a:t>
            </a:r>
            <a:endParaRPr lang="es-AR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124744"/>
            <a:ext cx="7704856" cy="132343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 err="1" smtClean="0">
                <a:latin typeface="Courier New"/>
                <a:ea typeface="Calibri"/>
              </a:rPr>
              <a:t>public</a:t>
            </a:r>
            <a:r>
              <a:rPr lang="es-AR" sz="2000" b="1" dirty="0" smtClean="0">
                <a:latin typeface="Courier New"/>
                <a:ea typeface="Calibri"/>
              </a:rPr>
              <a:t> </a:t>
            </a:r>
            <a:r>
              <a:rPr lang="es-AR" sz="2000" b="1" dirty="0" err="1" smtClean="0">
                <a:latin typeface="Courier New"/>
                <a:ea typeface="Calibri"/>
              </a:rPr>
              <a:t>void</a:t>
            </a:r>
            <a:r>
              <a:rPr lang="es-AR" sz="2000" b="1" dirty="0" smtClean="0">
                <a:latin typeface="Courier New"/>
                <a:ea typeface="Calibri"/>
              </a:rPr>
              <a:t> ordenar(){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endParaRPr lang="es-AR" sz="2000" b="1" dirty="0" smtClean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 smtClean="0">
                <a:latin typeface="Courier New"/>
                <a:ea typeface="Calibri"/>
              </a:rPr>
              <a:t>}</a:t>
            </a:r>
            <a:endParaRPr lang="es-AR" sz="2000" b="1" dirty="0">
              <a:effectLst/>
              <a:latin typeface="Courier New"/>
              <a:ea typeface="Calibri"/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539552" y="4509120"/>
            <a:ext cx="76424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ea typeface="Calibri"/>
              </a:rPr>
              <a:t>Retomamos el algoritmo que propusimos para implementar </a:t>
            </a:r>
            <a:r>
              <a:rPr lang="es-ES_tradnl" sz="2800" dirty="0" err="1" smtClean="0">
                <a:ea typeface="Calibri"/>
              </a:rPr>
              <a:t>QuickSort</a:t>
            </a:r>
            <a:r>
              <a:rPr lang="es-ES_tradnl" sz="2800" dirty="0" smtClean="0">
                <a:ea typeface="Calibri"/>
              </a:rPr>
              <a:t> sobre un arreglo de enteros.</a:t>
            </a:r>
            <a:endParaRPr lang="es-ES_tradnl" sz="2800" dirty="0" smtClean="0"/>
          </a:p>
          <a:p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93941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</a:t>
            </a:r>
            <a:endParaRPr lang="es-AR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124744"/>
            <a:ext cx="7704856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 smtClean="0">
                <a:latin typeface="Courier New"/>
                <a:ea typeface="Calibri"/>
              </a:rPr>
              <a:t>Repaso: Algoritmo Quick </a:t>
            </a:r>
            <a:r>
              <a:rPr lang="es-AR" sz="2000" b="1" dirty="0" err="1" smtClean="0">
                <a:latin typeface="Courier New"/>
                <a:ea typeface="Calibri"/>
              </a:rPr>
              <a:t>Sort</a:t>
            </a:r>
            <a:endParaRPr lang="es-AR" sz="2000" b="1" dirty="0">
              <a:effectLst/>
              <a:latin typeface="Courier New"/>
              <a:ea typeface="Calibri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5536" y="2276872"/>
            <a:ext cx="842327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" altLang="es-AR" sz="2800" dirty="0">
                <a:latin typeface="Arial" charset="0"/>
              </a:rPr>
              <a:t> Algoritmo </a:t>
            </a:r>
            <a:r>
              <a:rPr lang="es-ES" altLang="es-AR" sz="2800" dirty="0" err="1">
                <a:latin typeface="Arial" charset="0"/>
              </a:rPr>
              <a:t>QuickSort</a:t>
            </a:r>
            <a:endParaRPr lang="es-ES" altLang="es-AR" sz="2800" dirty="0">
              <a:latin typeface="Arial" charset="0"/>
            </a:endParaRPr>
          </a:p>
          <a:p>
            <a:pPr eaLnBrk="1" hangingPunct="1"/>
            <a:r>
              <a:rPr lang="es-ES" altLang="es-AR" sz="2800" dirty="0">
                <a:latin typeface="Arial" charset="0"/>
              </a:rPr>
              <a:t> DE </a:t>
            </a:r>
            <a:r>
              <a:rPr lang="es-ES" altLang="es-AR" sz="2800" dirty="0" err="1">
                <a:latin typeface="Arial" charset="0"/>
              </a:rPr>
              <a:t>ini,Fin</a:t>
            </a:r>
            <a:endParaRPr lang="es-ES" altLang="es-AR" sz="2800" dirty="0">
              <a:latin typeface="Arial" charset="0"/>
            </a:endParaRPr>
          </a:p>
          <a:p>
            <a:pPr eaLnBrk="1" hangingPunct="1"/>
            <a:r>
              <a:rPr lang="es-ES" altLang="es-AR" sz="2800" dirty="0">
                <a:latin typeface="Arial" charset="0"/>
              </a:rPr>
              <a:t> si </a:t>
            </a:r>
            <a:r>
              <a:rPr lang="es-ES" altLang="es-AR" sz="2800" dirty="0" err="1">
                <a:latin typeface="Arial" charset="0"/>
              </a:rPr>
              <a:t>ini</a:t>
            </a:r>
            <a:r>
              <a:rPr lang="es-ES" altLang="es-AR" sz="2800" dirty="0">
                <a:latin typeface="Arial" charset="0"/>
              </a:rPr>
              <a:t> &lt; </a:t>
            </a:r>
            <a:r>
              <a:rPr lang="es-ES" altLang="es-AR" sz="2800" dirty="0" smtClean="0">
                <a:latin typeface="Arial" charset="0"/>
              </a:rPr>
              <a:t>fin</a:t>
            </a:r>
          </a:p>
          <a:p>
            <a:pPr eaLnBrk="1" hangingPunct="1"/>
            <a:r>
              <a:rPr lang="es-ES" altLang="es-AR" sz="2800" dirty="0">
                <a:latin typeface="Arial" charset="0"/>
              </a:rPr>
              <a:t> </a:t>
            </a:r>
            <a:r>
              <a:rPr lang="es-ES" altLang="es-AR" sz="2800" dirty="0" smtClean="0">
                <a:latin typeface="Arial" charset="0"/>
              </a:rPr>
              <a:t>  si ini+1= fin Comparar y Acomodar</a:t>
            </a:r>
            <a:endParaRPr lang="es-ES" altLang="es-AR" sz="2800" dirty="0">
              <a:latin typeface="Arial" charset="0"/>
            </a:endParaRPr>
          </a:p>
          <a:p>
            <a:pPr eaLnBrk="1" hangingPunct="1"/>
            <a:r>
              <a:rPr lang="es-ES" altLang="es-AR" sz="2800" dirty="0" smtClean="0">
                <a:latin typeface="Arial" charset="0"/>
              </a:rPr>
              <a:t> sino</a:t>
            </a:r>
            <a:endParaRPr lang="es-ES" altLang="es-AR" sz="2800" dirty="0">
              <a:latin typeface="Arial" charset="0"/>
            </a:endParaRPr>
          </a:p>
          <a:p>
            <a:pPr eaLnBrk="1" hangingPunct="1"/>
            <a:r>
              <a:rPr lang="es-ES" altLang="es-AR" sz="2800" dirty="0">
                <a:latin typeface="Arial" charset="0"/>
              </a:rPr>
              <a:t>   </a:t>
            </a:r>
            <a:r>
              <a:rPr lang="es-ES" altLang="es-AR" sz="2800" dirty="0" err="1">
                <a:solidFill>
                  <a:srgbClr val="FF9933"/>
                </a:solidFill>
                <a:latin typeface="Arial" charset="0"/>
              </a:rPr>
              <a:t>pospivot</a:t>
            </a:r>
            <a:r>
              <a:rPr lang="es-ES" altLang="es-AR" sz="2800" dirty="0">
                <a:solidFill>
                  <a:srgbClr val="FF9933"/>
                </a:solidFill>
                <a:latin typeface="Arial" charset="0"/>
              </a:rPr>
              <a:t> </a:t>
            </a:r>
            <a:r>
              <a:rPr lang="es-ES" altLang="es-AR" sz="2800" dirty="0">
                <a:solidFill>
                  <a:srgbClr val="FF9933"/>
                </a:solidFill>
                <a:latin typeface="Arial" charset="0"/>
                <a:sym typeface="Symbol" pitchFamily="18" charset="2"/>
              </a:rPr>
              <a:t>  </a:t>
            </a:r>
            <a:r>
              <a:rPr lang="es-ES" altLang="es-AR" sz="2800" dirty="0" err="1" smtClean="0">
                <a:latin typeface="Arial" charset="0"/>
                <a:sym typeface="Symbol" pitchFamily="18" charset="2"/>
              </a:rPr>
              <a:t>a</a:t>
            </a:r>
            <a:r>
              <a:rPr lang="es-ES" altLang="es-AR" sz="2800" dirty="0" err="1" smtClean="0">
                <a:latin typeface="Arial" charset="0"/>
              </a:rPr>
              <a:t>comodarPivot</a:t>
            </a:r>
            <a:r>
              <a:rPr lang="es-ES" altLang="es-AR" sz="2800" dirty="0" smtClean="0">
                <a:latin typeface="Arial" charset="0"/>
              </a:rPr>
              <a:t> </a:t>
            </a:r>
            <a:r>
              <a:rPr lang="es-ES" altLang="es-AR" sz="2800" dirty="0" err="1">
                <a:latin typeface="Arial" charset="0"/>
              </a:rPr>
              <a:t>ini,fin</a:t>
            </a:r>
            <a:r>
              <a:rPr lang="es-ES" altLang="es-AR" sz="2800" dirty="0">
                <a:latin typeface="Arial" charset="0"/>
              </a:rPr>
              <a:t>  </a:t>
            </a:r>
          </a:p>
          <a:p>
            <a:pPr eaLnBrk="1" hangingPunct="1"/>
            <a:r>
              <a:rPr lang="es-ES" altLang="es-AR" sz="2800" dirty="0">
                <a:latin typeface="Arial" charset="0"/>
              </a:rPr>
              <a:t>   </a:t>
            </a:r>
            <a:r>
              <a:rPr lang="es-ES" altLang="es-AR" sz="2800" dirty="0" err="1">
                <a:latin typeface="Arial" charset="0"/>
              </a:rPr>
              <a:t>QuickSort</a:t>
            </a:r>
            <a:r>
              <a:rPr lang="es-ES" altLang="es-AR" sz="2800" dirty="0">
                <a:latin typeface="Arial" charset="0"/>
              </a:rPr>
              <a:t> ini,</a:t>
            </a:r>
            <a:r>
              <a:rPr lang="es-ES" altLang="es-AR" sz="2800" dirty="0">
                <a:solidFill>
                  <a:srgbClr val="FF9933"/>
                </a:solidFill>
                <a:latin typeface="Arial" charset="0"/>
              </a:rPr>
              <a:t>pospivot-1</a:t>
            </a:r>
          </a:p>
          <a:p>
            <a:pPr eaLnBrk="1" hangingPunct="1"/>
            <a:r>
              <a:rPr lang="es-ES" altLang="es-AR" sz="2800" dirty="0">
                <a:latin typeface="Arial" charset="0"/>
              </a:rPr>
              <a:t>   </a:t>
            </a:r>
            <a:r>
              <a:rPr lang="es-ES" altLang="es-AR" sz="2800" dirty="0" err="1">
                <a:latin typeface="Arial" charset="0"/>
              </a:rPr>
              <a:t>QuickSort</a:t>
            </a:r>
            <a:r>
              <a:rPr lang="es-ES" altLang="es-AR" sz="2800" dirty="0">
                <a:latin typeface="Arial" charset="0"/>
              </a:rPr>
              <a:t> </a:t>
            </a:r>
            <a:r>
              <a:rPr lang="es-ES" altLang="es-AR" sz="2800" dirty="0">
                <a:solidFill>
                  <a:srgbClr val="FF9933"/>
                </a:solidFill>
                <a:latin typeface="Arial" charset="0"/>
              </a:rPr>
              <a:t>pospivot+1</a:t>
            </a:r>
            <a:r>
              <a:rPr lang="es-ES" altLang="es-AR" sz="2800" dirty="0">
                <a:latin typeface="Arial" charset="0"/>
              </a:rPr>
              <a:t>,fin</a:t>
            </a:r>
          </a:p>
        </p:txBody>
      </p:sp>
    </p:spTree>
    <p:extLst>
      <p:ext uri="{BB962C8B-B14F-4D97-AF65-F5344CB8AC3E}">
        <p14:creationId xmlns:p14="http://schemas.microsoft.com/office/powerpoint/2010/main" val="305272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</a:t>
            </a:r>
            <a:endParaRPr lang="es-AR" sz="3600" b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552" y="1551977"/>
            <a:ext cx="8424862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Algoritmo avanzar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DE </a:t>
            </a:r>
            <a:r>
              <a:rPr lang="es-AR" altLang="es-AR" sz="28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, der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DS </a:t>
            </a:r>
            <a:r>
              <a:rPr lang="es-AR" altLang="es-AR" sz="2800" dirty="0" err="1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posPiv</a:t>
            </a:r>
            <a:endParaRPr lang="es-AR" altLang="es-AR" sz="2800" dirty="0">
              <a:solidFill>
                <a:srgbClr val="FFC000"/>
              </a:solidFill>
              <a:latin typeface="Arial" charset="0"/>
              <a:ea typeface="Tahoma" pitchFamily="34" charset="0"/>
              <a:cs typeface="Calibri" pitchFamily="34" charset="0"/>
            </a:endParaRP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si </a:t>
            </a:r>
            <a:r>
              <a:rPr lang="es-AR" altLang="es-AR" sz="28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&gt;= der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</a:t>
            </a:r>
            <a:r>
              <a:rPr lang="es-AR" altLang="es-AR" sz="2800" dirty="0" err="1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posPiv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s-AR" altLang="es-AR" sz="28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endParaRPr lang="es-AR" altLang="es-AR" sz="2800" dirty="0">
              <a:solidFill>
                <a:srgbClr val="000000"/>
              </a:solidFill>
              <a:latin typeface="Arial" charset="0"/>
              <a:ea typeface="Tahoma" pitchFamily="34" charset="0"/>
              <a:cs typeface="Calibri" pitchFamily="34" charset="0"/>
            </a:endParaRP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sino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</a:t>
            </a:r>
            <a:r>
              <a:rPr lang="fr-F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si T </a:t>
            </a:r>
            <a:r>
              <a:rPr lang="fr-FR" altLang="es-AR" sz="2800" baseline="-300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r>
              <a:rPr lang="fr-F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&gt;= T </a:t>
            </a:r>
            <a:r>
              <a:rPr lang="fr-FR" altLang="es-AR" sz="2800" baseline="-300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izq+1</a:t>
            </a:r>
            <a:endParaRPr lang="fr-FR" altLang="es-AR" sz="2800" dirty="0">
              <a:solidFill>
                <a:srgbClr val="000000"/>
              </a:solidFill>
              <a:latin typeface="Arial" charset="0"/>
              <a:ea typeface="Tahoma" pitchFamily="34" charset="0"/>
              <a:cs typeface="Calibri" pitchFamily="34" charset="0"/>
            </a:endParaRPr>
          </a:p>
          <a:p>
            <a:pPr algn="just" eaLnBrk="1" hangingPunct="1"/>
            <a:r>
              <a:rPr lang="fr-F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 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intercambiar </a:t>
            </a:r>
            <a:r>
              <a:rPr lang="es-AR" altLang="es-AR" sz="28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izq+1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 </a:t>
            </a:r>
            <a:r>
              <a:rPr lang="es-AR" altLang="es-AR" sz="2800" dirty="0" err="1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posPiv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avanzar izq+1,der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sino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 </a:t>
            </a:r>
            <a:r>
              <a:rPr lang="es-AR" altLang="es-AR" sz="2800" dirty="0" err="1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posPiv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retroceder </a:t>
            </a:r>
            <a:r>
              <a:rPr lang="es-AR" altLang="es-AR" sz="28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izq,der</a:t>
            </a:r>
            <a:endParaRPr lang="es-ES" altLang="es-AR" sz="2800" dirty="0">
              <a:solidFill>
                <a:srgbClr val="000000"/>
              </a:solidFill>
              <a:latin typeface="Arial" charset="0"/>
              <a:ea typeface="Tahoma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11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</a:t>
            </a:r>
            <a:endParaRPr lang="es-AR" sz="36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552" y="1596851"/>
            <a:ext cx="8424862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Algoritmo retroceder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DE </a:t>
            </a:r>
            <a:r>
              <a:rPr lang="es-AR" altLang="es-AR" sz="28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, der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DS </a:t>
            </a:r>
            <a:r>
              <a:rPr lang="es-AR" altLang="es-AR" sz="2800" dirty="0" err="1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posPiv</a:t>
            </a:r>
            <a:endParaRPr lang="es-AR" altLang="es-AR" sz="2800" dirty="0">
              <a:solidFill>
                <a:srgbClr val="FFC000"/>
              </a:solidFill>
              <a:latin typeface="Arial" charset="0"/>
              <a:ea typeface="Tahoma" pitchFamily="34" charset="0"/>
              <a:cs typeface="Calibri" pitchFamily="34" charset="0"/>
            </a:endParaRP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si </a:t>
            </a:r>
            <a:r>
              <a:rPr lang="es-AR" altLang="es-AR" sz="28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&gt;= der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</a:t>
            </a:r>
            <a:r>
              <a:rPr lang="es-AR" altLang="es-AR" sz="2800" dirty="0" err="1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posPiv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s-AR" altLang="es-AR" sz="28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endParaRPr lang="es-AR" altLang="es-AR" sz="2800" dirty="0">
              <a:solidFill>
                <a:srgbClr val="000000"/>
              </a:solidFill>
              <a:latin typeface="Arial" charset="0"/>
              <a:ea typeface="Tahoma" pitchFamily="34" charset="0"/>
              <a:cs typeface="Calibri" pitchFamily="34" charset="0"/>
            </a:endParaRP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sino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si T </a:t>
            </a:r>
            <a:r>
              <a:rPr lang="es-AR" altLang="es-AR" sz="2800" dirty="0" err="1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izq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&lt;= T der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 </a:t>
            </a:r>
            <a:r>
              <a:rPr lang="es-AR" altLang="es-AR" sz="2800" dirty="0" err="1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posPiv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retroceder izq,der-1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sino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intercambiar izq+1,der</a:t>
            </a:r>
          </a:p>
          <a:p>
            <a:pPr algn="just" eaLnBrk="1" hangingPunct="1"/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     </a:t>
            </a:r>
            <a:r>
              <a:rPr lang="es-AR" altLang="es-AR" sz="2800" dirty="0" err="1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posPiv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</a:rPr>
              <a:t> </a:t>
            </a:r>
            <a:r>
              <a:rPr lang="es-AR" altLang="es-AR" sz="2800" dirty="0">
                <a:solidFill>
                  <a:srgbClr val="FFC000"/>
                </a:solidFill>
                <a:latin typeface="Arial" charset="0"/>
                <a:ea typeface="Tahoma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s-AR" altLang="es-AR" sz="2800" dirty="0">
                <a:solidFill>
                  <a:srgbClr val="000000"/>
                </a:solidFill>
                <a:latin typeface="Arial" charset="0"/>
                <a:ea typeface="Tahoma" pitchFamily="34" charset="0"/>
                <a:cs typeface="Calibri" pitchFamily="34" charset="0"/>
              </a:rPr>
              <a:t>avanzar izq,der-1</a:t>
            </a:r>
          </a:p>
          <a:p>
            <a:pPr algn="just" eaLnBrk="1" hangingPunct="1"/>
            <a:endParaRPr lang="es-ES" altLang="es-AR" sz="2800" dirty="0">
              <a:solidFill>
                <a:srgbClr val="000000"/>
              </a:solidFill>
              <a:latin typeface="Arial" charset="0"/>
              <a:ea typeface="Tahoma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12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</a:t>
            </a:r>
            <a:endParaRPr lang="es-AR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124744"/>
            <a:ext cx="7704856" cy="132343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 err="1" smtClean="0">
                <a:latin typeface="Courier New"/>
                <a:ea typeface="Calibri"/>
              </a:rPr>
              <a:t>public</a:t>
            </a:r>
            <a:r>
              <a:rPr lang="es-AR" sz="2000" b="1" dirty="0" smtClean="0">
                <a:latin typeface="Courier New"/>
                <a:ea typeface="Calibri"/>
              </a:rPr>
              <a:t> </a:t>
            </a:r>
            <a:r>
              <a:rPr lang="es-AR" sz="2000" b="1" dirty="0" smtClean="0">
                <a:latin typeface="Courier New"/>
                <a:ea typeface="Calibri"/>
              </a:rPr>
              <a:t>Inventario ordenada(){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endParaRPr lang="es-AR" sz="2000" b="1" dirty="0" smtClean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 smtClean="0">
                <a:latin typeface="Courier New"/>
                <a:ea typeface="Calibri"/>
              </a:rPr>
              <a:t>}</a:t>
            </a:r>
            <a:endParaRPr lang="es-AR" sz="2000" b="1" dirty="0">
              <a:effectLst/>
              <a:latin typeface="Courier New"/>
              <a:ea typeface="Calibri"/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539552" y="4509120"/>
            <a:ext cx="76424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ea typeface="Calibri"/>
              </a:rPr>
              <a:t>Complete el código del método e implemente los métodos privados </a:t>
            </a:r>
            <a:r>
              <a:rPr lang="es-ES_tradnl" sz="2800" dirty="0" err="1" smtClean="0">
                <a:ea typeface="Calibri"/>
              </a:rPr>
              <a:t>QuickSort</a:t>
            </a:r>
            <a:r>
              <a:rPr lang="es-ES_tradnl" sz="2800" dirty="0" smtClean="0">
                <a:ea typeface="Calibri"/>
              </a:rPr>
              <a:t> y </a:t>
            </a:r>
            <a:r>
              <a:rPr lang="es-ES_tradnl" sz="2800" dirty="0" err="1" smtClean="0">
                <a:ea typeface="Calibri"/>
              </a:rPr>
              <a:t>acomodarPivot</a:t>
            </a:r>
            <a:r>
              <a:rPr lang="es-ES_tradnl" sz="2800" dirty="0" smtClean="0">
                <a:ea typeface="Calibri"/>
              </a:rPr>
              <a:t> (iterativo o invocando </a:t>
            </a:r>
            <a:r>
              <a:rPr lang="es-ES_tradnl" sz="2800" smtClean="0">
                <a:ea typeface="Calibri"/>
              </a:rPr>
              <a:t>a avanzar)</a:t>
            </a:r>
            <a:endParaRPr lang="es-ES_tradnl" sz="2800" dirty="0" smtClean="0"/>
          </a:p>
          <a:p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5675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052736"/>
            <a:ext cx="79157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i="1" dirty="0"/>
              <a:t>Una dependencia municipal mantiene un inventario permanente de los bienes de </a:t>
            </a:r>
            <a:r>
              <a:rPr lang="es-AR" sz="2800" i="1" dirty="0" smtClean="0"/>
              <a:t>uso.</a:t>
            </a:r>
          </a:p>
          <a:p>
            <a:r>
              <a:rPr lang="es-ES" sz="2800" i="1" dirty="0" smtClean="0"/>
              <a:t>La clase </a:t>
            </a:r>
            <a:r>
              <a:rPr lang="es-E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Articulo</a:t>
            </a:r>
            <a:r>
              <a:rPr lang="es-ES" sz="2800" i="1" dirty="0" smtClean="0"/>
              <a:t>  modela a cada bien de uso con atributos código, año de compra, valor actual y rubro (1:Rodados,2:Muebles, 3:Herramientas,4:Equipos) </a:t>
            </a:r>
            <a:endParaRPr lang="es-AR" sz="2800" i="1" dirty="0" smtClean="0"/>
          </a:p>
          <a:p>
            <a:r>
              <a:rPr lang="es-ES" sz="2800" i="1" dirty="0" smtClean="0"/>
              <a:t>El conjunto de bienes de uso se mantiene en un arreglo parcialmente ocupado con componentes de clase </a:t>
            </a:r>
            <a:r>
              <a:rPr lang="es-E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Articulo</a:t>
            </a:r>
            <a:r>
              <a:rPr lang="es-ES" sz="2800" i="1" dirty="0" smtClean="0"/>
              <a:t>, encapsulado en una clase </a:t>
            </a:r>
            <a:r>
              <a:rPr lang="es-E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Inventario</a:t>
            </a:r>
          </a:p>
          <a:p>
            <a:r>
              <a:rPr lang="es-ES" sz="2800" i="1" dirty="0" smtClean="0"/>
              <a:t>El sistema </a:t>
            </a:r>
            <a:r>
              <a:rPr lang="es-E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GestionInventario</a:t>
            </a:r>
            <a:r>
              <a:rPr lang="es-ES" sz="2800" i="1" dirty="0" smtClean="0"/>
              <a:t> actualiza el objeto </a:t>
            </a:r>
            <a:r>
              <a:rPr lang="es-E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Inventario</a:t>
            </a:r>
            <a:r>
              <a:rPr lang="es-ES" sz="2800" i="1" dirty="0" smtClean="0"/>
              <a:t> mediante las operaciones provistas por la clase.  </a:t>
            </a:r>
            <a:endParaRPr lang="es-AR" sz="2800" i="1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24288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ES" sz="3600" b="1" dirty="0" smtClean="0"/>
              <a:t>Caso de Estudio: Inventario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467543" y="869072"/>
            <a:ext cx="376552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Inventario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3" y="1229112"/>
            <a:ext cx="3765529" cy="1047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/>
              <a:t>T [] </a:t>
            </a:r>
            <a:r>
              <a:rPr lang="es-ES" sz="2000" b="1" dirty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Articulo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sz="2000" b="1" dirty="0" err="1"/>
              <a:t>cant:entero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7984" y="902495"/>
            <a:ext cx="4320480" cy="496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Articulo</a:t>
            </a:r>
            <a:endParaRPr lang="es-AR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427984" y="1392184"/>
            <a:ext cx="4320480" cy="1172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/>
              <a:t>codigo:entero</a:t>
            </a:r>
            <a:endParaRPr lang="es-AR" sz="2000" b="1" dirty="0"/>
          </a:p>
          <a:p>
            <a:r>
              <a:rPr lang="en-US" sz="2000" b="1" dirty="0" err="1"/>
              <a:t>rubro:entero</a:t>
            </a:r>
            <a:endParaRPr lang="es-AR" sz="2000" b="1" dirty="0"/>
          </a:p>
          <a:p>
            <a:r>
              <a:rPr lang="en-US" sz="2000" b="1" dirty="0" err="1"/>
              <a:t>valor:real</a:t>
            </a:r>
            <a:endParaRPr lang="es-AR" sz="2000" b="1" dirty="0"/>
          </a:p>
          <a:p>
            <a:r>
              <a:rPr lang="es-AR" sz="2000" b="1" dirty="0" err="1"/>
              <a:t>anio:entero</a:t>
            </a:r>
            <a:endParaRPr lang="es-AR" sz="2000" b="1" dirty="0">
              <a:solidFill>
                <a:srgbClr val="0000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427984" y="2564904"/>
            <a:ext cx="4320480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/>
              <a:t>&lt;&lt;Constructor&gt;&gt;</a:t>
            </a:r>
            <a:endParaRPr lang="es-AR" sz="2000" b="1" dirty="0"/>
          </a:p>
          <a:p>
            <a:r>
              <a:rPr lang="es-ES" sz="2000" b="1" dirty="0"/>
              <a:t>Articulo (</a:t>
            </a:r>
            <a:r>
              <a:rPr lang="es-ES" sz="2000" b="1" dirty="0" err="1"/>
              <a:t>c:entero,r:entero</a:t>
            </a:r>
            <a:r>
              <a:rPr lang="es-ES" sz="2000" b="1" dirty="0"/>
              <a:t>, v:entero,a:entero)</a:t>
            </a:r>
            <a:endParaRPr lang="es-AR" sz="2000" b="1" dirty="0"/>
          </a:p>
          <a:p>
            <a:r>
              <a:rPr lang="es-ES" sz="2000" b="1" dirty="0"/>
              <a:t>&lt;&lt;Comandos&gt;&gt;</a:t>
            </a:r>
            <a:endParaRPr lang="es-AR" sz="2000" b="1" dirty="0"/>
          </a:p>
          <a:p>
            <a:r>
              <a:rPr lang="es-ES" sz="2000" b="1" dirty="0"/>
              <a:t>depreciar(</a:t>
            </a:r>
            <a:r>
              <a:rPr lang="es-ES" sz="2000" b="1" dirty="0" err="1"/>
              <a:t>p:real</a:t>
            </a:r>
            <a:r>
              <a:rPr lang="es-ES" sz="2000" b="1" dirty="0"/>
              <a:t>)</a:t>
            </a:r>
            <a:endParaRPr lang="es-AR" sz="2000" b="1" dirty="0"/>
          </a:p>
          <a:p>
            <a:r>
              <a:rPr lang="es-ES" sz="2000" b="1" dirty="0"/>
              <a:t>&lt;&lt;Consultas&gt;&gt;</a:t>
            </a:r>
            <a:endParaRPr lang="es-AR" sz="2000" b="1" dirty="0"/>
          </a:p>
          <a:p>
            <a:r>
              <a:rPr lang="es-ES" sz="2000" b="1" dirty="0" err="1" smtClean="0"/>
              <a:t>equals</a:t>
            </a:r>
            <a:r>
              <a:rPr lang="es-ES" sz="2000" b="1" dirty="0" smtClean="0"/>
              <a:t>(</a:t>
            </a:r>
            <a:r>
              <a:rPr lang="es-ES" sz="2000" b="1" dirty="0" err="1" smtClean="0"/>
              <a:t>a:Articulo</a:t>
            </a:r>
            <a:r>
              <a:rPr lang="es-ES" sz="2000" b="1" dirty="0" smtClean="0"/>
              <a:t> ):</a:t>
            </a:r>
            <a:r>
              <a:rPr lang="es-ES" sz="2000" b="1" dirty="0" err="1" smtClean="0"/>
              <a:t>boolean</a:t>
            </a:r>
            <a:endParaRPr lang="es-ES" sz="2000" b="1" dirty="0" smtClean="0"/>
          </a:p>
          <a:p>
            <a:r>
              <a:rPr lang="es-ES" sz="2000" b="1" dirty="0" smtClean="0"/>
              <a:t>mayor(</a:t>
            </a:r>
            <a:r>
              <a:rPr lang="es-ES" sz="2000" b="1" dirty="0" err="1" smtClean="0"/>
              <a:t>a:Articulo</a:t>
            </a:r>
            <a:r>
              <a:rPr lang="es-ES" sz="2000" b="1" dirty="0" smtClean="0"/>
              <a:t> </a:t>
            </a:r>
            <a:r>
              <a:rPr lang="es-ES" sz="2000" b="1" dirty="0"/>
              <a:t>):</a:t>
            </a:r>
            <a:r>
              <a:rPr lang="es-ES" sz="2000" b="1" dirty="0" err="1" smtClean="0"/>
              <a:t>boolean</a:t>
            </a:r>
            <a:endParaRPr lang="es-ES" sz="2000" b="1" dirty="0"/>
          </a:p>
        </p:txBody>
      </p:sp>
      <p:sp>
        <p:nvSpPr>
          <p:cNvPr id="9" name="8 Rectángulo"/>
          <p:cNvSpPr/>
          <p:nvPr/>
        </p:nvSpPr>
        <p:spPr>
          <a:xfrm>
            <a:off x="467544" y="2276872"/>
            <a:ext cx="3765529" cy="4581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/>
              <a:t>&lt;&lt; Constructores&gt;&gt;</a:t>
            </a:r>
            <a:endParaRPr lang="es-AR" sz="2000" b="1" dirty="0"/>
          </a:p>
          <a:p>
            <a:r>
              <a:rPr lang="es-ES" sz="2000" b="1" dirty="0"/>
              <a:t> Inventario(</a:t>
            </a:r>
            <a:r>
              <a:rPr lang="es-ES" sz="2000" b="1" dirty="0" err="1"/>
              <a:t>max:entero</a:t>
            </a:r>
            <a:r>
              <a:rPr lang="es-ES" sz="2000" b="1" dirty="0"/>
              <a:t>)</a:t>
            </a:r>
            <a:endParaRPr lang="es-AR" sz="2000" b="1" dirty="0"/>
          </a:p>
          <a:p>
            <a:r>
              <a:rPr lang="es-ES" sz="2000" b="1" dirty="0"/>
              <a:t>&lt;&lt;Comandos&gt;&gt;</a:t>
            </a:r>
            <a:endParaRPr lang="es-AR" sz="2000" b="1" dirty="0"/>
          </a:p>
          <a:p>
            <a:r>
              <a:rPr lang="es-ES" sz="2000" b="1" dirty="0"/>
              <a:t>insertar (</a:t>
            </a:r>
            <a:r>
              <a:rPr lang="es-ES" sz="2000" b="1" dirty="0" err="1"/>
              <a:t>c:Articulo</a:t>
            </a:r>
            <a:r>
              <a:rPr lang="es-ES" sz="2000" b="1" dirty="0"/>
              <a:t>)</a:t>
            </a:r>
            <a:endParaRPr lang="es-AR" sz="2000" b="1" dirty="0"/>
          </a:p>
          <a:p>
            <a:r>
              <a:rPr lang="es-ES" sz="2000" b="1" dirty="0"/>
              <a:t>eliminar (</a:t>
            </a:r>
            <a:r>
              <a:rPr lang="es-ES" sz="2000" b="1" dirty="0" err="1"/>
              <a:t>c:Articulo</a:t>
            </a:r>
            <a:r>
              <a:rPr lang="es-ES" sz="2000" b="1" dirty="0"/>
              <a:t>)</a:t>
            </a:r>
            <a:endParaRPr lang="es-AR" sz="2000" b="1" dirty="0"/>
          </a:p>
          <a:p>
            <a:r>
              <a:rPr lang="es-AR" sz="2000" b="1" dirty="0" err="1"/>
              <a:t>depreciarRubro</a:t>
            </a:r>
            <a:r>
              <a:rPr lang="es-AR" sz="2000" b="1" dirty="0"/>
              <a:t> (</a:t>
            </a:r>
            <a:r>
              <a:rPr lang="es-AR" sz="2000" b="1" dirty="0" err="1" smtClean="0"/>
              <a:t>r:entero,p:real</a:t>
            </a:r>
            <a:r>
              <a:rPr lang="es-AR" sz="2000" b="1" dirty="0" smtClean="0"/>
              <a:t>)</a:t>
            </a:r>
          </a:p>
          <a:p>
            <a:r>
              <a:rPr lang="es-AR" sz="2000" b="1" dirty="0">
                <a:solidFill>
                  <a:srgbClr val="FF0000"/>
                </a:solidFill>
              </a:rPr>
              <a:t>ordenar</a:t>
            </a:r>
            <a:r>
              <a:rPr lang="es-AR" sz="2000" b="1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s-ES" sz="2000" b="1" dirty="0" smtClean="0"/>
              <a:t>&lt;&lt;</a:t>
            </a:r>
            <a:r>
              <a:rPr lang="es-ES" sz="2000" b="1" dirty="0"/>
              <a:t>Consultas&gt;&gt;</a:t>
            </a:r>
            <a:endParaRPr lang="es-AR" sz="2000" b="1" dirty="0"/>
          </a:p>
          <a:p>
            <a:r>
              <a:rPr lang="es-ES" sz="2000" b="1" dirty="0" err="1" smtClean="0"/>
              <a:t>cantArt</a:t>
            </a:r>
            <a:r>
              <a:rPr lang="es-ES" sz="2000" b="1" dirty="0" smtClean="0"/>
              <a:t>():</a:t>
            </a:r>
            <a:r>
              <a:rPr lang="es-ES" sz="2000" b="1" dirty="0"/>
              <a:t>entero</a:t>
            </a:r>
            <a:endParaRPr lang="es-AR" sz="2000" b="1" dirty="0"/>
          </a:p>
          <a:p>
            <a:r>
              <a:rPr lang="es-ES" sz="2000" b="1" dirty="0" err="1"/>
              <a:t>estaLleno</a:t>
            </a:r>
            <a:r>
              <a:rPr lang="es-ES" sz="2000" b="1" dirty="0" smtClean="0"/>
              <a:t>():</a:t>
            </a:r>
            <a:r>
              <a:rPr lang="es-ES" sz="2000" b="1" dirty="0" err="1" smtClean="0"/>
              <a:t>boolean</a:t>
            </a:r>
            <a:endParaRPr lang="es-AR" sz="2000" b="1" dirty="0"/>
          </a:p>
          <a:p>
            <a:r>
              <a:rPr lang="es-ES" sz="2000" b="1" dirty="0"/>
              <a:t>recuperar (</a:t>
            </a:r>
            <a:r>
              <a:rPr lang="es-ES" sz="2000" b="1" dirty="0" err="1"/>
              <a:t>c:entero</a:t>
            </a:r>
            <a:r>
              <a:rPr lang="es-ES" sz="2000" b="1" dirty="0"/>
              <a:t>):Articulo</a:t>
            </a:r>
            <a:endParaRPr lang="es-AR" sz="2000" b="1" dirty="0"/>
          </a:p>
          <a:p>
            <a:r>
              <a:rPr lang="es-AR" sz="2000" b="1" dirty="0"/>
              <a:t>pertenece (</a:t>
            </a:r>
            <a:r>
              <a:rPr lang="es-AR" sz="2000" b="1" dirty="0" err="1"/>
              <a:t>c:entero</a:t>
            </a:r>
            <a:r>
              <a:rPr lang="es-AR" sz="2000" b="1" dirty="0"/>
              <a:t>):</a:t>
            </a:r>
            <a:r>
              <a:rPr lang="es-AR" sz="2000" b="1" dirty="0" err="1"/>
              <a:t>boolean</a:t>
            </a:r>
            <a:endParaRPr lang="es-AR" sz="2000" b="1" dirty="0"/>
          </a:p>
          <a:p>
            <a:r>
              <a:rPr lang="es-AR" sz="2000" b="1" dirty="0"/>
              <a:t>pertenece (</a:t>
            </a:r>
            <a:r>
              <a:rPr lang="es-AR" sz="2000" b="1" dirty="0" err="1"/>
              <a:t>c:Articulo</a:t>
            </a:r>
            <a:r>
              <a:rPr lang="es-AR" sz="2000" b="1" dirty="0"/>
              <a:t>):</a:t>
            </a:r>
            <a:r>
              <a:rPr lang="es-AR" sz="2000" b="1" dirty="0" err="1" smtClean="0"/>
              <a:t>boolean</a:t>
            </a:r>
            <a:endParaRPr lang="es-AR" sz="2000" b="1" dirty="0"/>
          </a:p>
          <a:p>
            <a:r>
              <a:rPr lang="es-AR" sz="2000" b="1" dirty="0" err="1" smtClean="0"/>
              <a:t>unAnio</a:t>
            </a:r>
            <a:r>
              <a:rPr lang="es-AR" sz="2000" b="1" dirty="0" smtClean="0"/>
              <a:t>(</a:t>
            </a:r>
            <a:r>
              <a:rPr lang="es-AR" sz="2000" b="1" dirty="0"/>
              <a:t>a</a:t>
            </a:r>
            <a:r>
              <a:rPr lang="es-AR" sz="2000" b="1" dirty="0" smtClean="0"/>
              <a:t>:entero</a:t>
            </a:r>
            <a:r>
              <a:rPr lang="es-AR" sz="2000" b="1" dirty="0"/>
              <a:t>):</a:t>
            </a:r>
            <a:r>
              <a:rPr lang="es-AR" sz="2000" b="1" dirty="0" smtClean="0"/>
              <a:t>Inventario</a:t>
            </a:r>
          </a:p>
          <a:p>
            <a:r>
              <a:rPr lang="es-AR" sz="2000" b="1" dirty="0" smtClean="0">
                <a:solidFill>
                  <a:srgbClr val="FF0000"/>
                </a:solidFill>
              </a:rPr>
              <a:t>ordenada(): Inventario</a:t>
            </a:r>
            <a:endParaRPr lang="es-AR" sz="2000" b="1" dirty="0">
              <a:solidFill>
                <a:srgbClr val="FF00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7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836712"/>
            <a:ext cx="798772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dirty="0"/>
              <a:t>Las clases </a:t>
            </a:r>
            <a:r>
              <a:rPr lang="es-A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Inventario</a:t>
            </a:r>
            <a:r>
              <a:rPr lang="es-AR" sz="2800" dirty="0"/>
              <a:t> y </a:t>
            </a:r>
            <a:r>
              <a:rPr lang="es-A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Articulo</a:t>
            </a:r>
            <a:r>
              <a:rPr lang="es-AR" sz="2800" dirty="0"/>
              <a:t> están asociadas. </a:t>
            </a:r>
            <a:endParaRPr lang="es-AR" sz="2800" dirty="0" smtClean="0"/>
          </a:p>
          <a:p>
            <a:r>
              <a:rPr lang="es-AR" sz="2800" dirty="0" smtClean="0"/>
              <a:t>Los elementos de la clase 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Inventario</a:t>
            </a:r>
            <a:r>
              <a:rPr lang="es-AR" sz="2800" dirty="0" smtClean="0"/>
              <a:t> están “comprimidos”. Esto es, los elementos ligados a objetos de clase 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Artículo</a:t>
            </a:r>
            <a:r>
              <a:rPr lang="es-AR" sz="2800" dirty="0" smtClean="0"/>
              <a:t> ocupan las primeras </a:t>
            </a:r>
            <a:r>
              <a:rPr lang="es-A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AR" sz="2800" dirty="0" smtClean="0"/>
              <a:t> posiciones del arreglo y todos los elementos nulos ocupan las posiciones que siguen. </a:t>
            </a:r>
          </a:p>
          <a:p>
            <a:r>
              <a:rPr lang="es-AR" sz="2800" dirty="0" smtClean="0"/>
              <a:t>Decimos que 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Inventario</a:t>
            </a:r>
            <a:r>
              <a:rPr lang="es-AR" sz="2800" dirty="0" smtClean="0"/>
              <a:t> modela una </a:t>
            </a:r>
            <a:r>
              <a:rPr lang="es-AR" sz="2800" b="1" dirty="0" smtClean="0"/>
              <a:t>colección</a:t>
            </a:r>
            <a:r>
              <a:rPr lang="es-AR" sz="2800" dirty="0" smtClean="0"/>
              <a:t> de elementos de clase 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Articulo</a:t>
            </a:r>
            <a:r>
              <a:rPr lang="es-AR" sz="2800" dirty="0" smtClean="0"/>
              <a:t>.</a:t>
            </a:r>
          </a:p>
          <a:p>
            <a:r>
              <a:rPr lang="es-AR" sz="2800" dirty="0" smtClean="0"/>
              <a:t>El atributo </a:t>
            </a:r>
            <a:r>
              <a:rPr lang="es-A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AR" sz="2800" dirty="0" smtClean="0"/>
              <a:t> mantiene </a:t>
            </a:r>
            <a:r>
              <a:rPr lang="es-AR" sz="2800" dirty="0"/>
              <a:t>en cada momento la cantidad de elementos ocupados en el arreglo y también la posición en la que se va a insertar el próximo elemento.  </a:t>
            </a:r>
            <a:endParaRPr lang="es-AR" sz="2800" dirty="0" smtClean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20748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980728"/>
            <a:ext cx="791571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Inventario(</a:t>
            </a:r>
            <a:r>
              <a:rPr lang="es-A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max:entero</a:t>
            </a:r>
            <a:r>
              <a:rPr lang="es-A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s-AR" sz="2800" dirty="0" smtClean="0"/>
              <a:t>crea </a:t>
            </a:r>
            <a:r>
              <a:rPr lang="es-AR" sz="2800" dirty="0"/>
              <a:t>un objeto de clase Inventario se crea un arreglo de </a:t>
            </a:r>
            <a:r>
              <a:rPr lang="es-AR" sz="2800" dirty="0" err="1"/>
              <a:t>max</a:t>
            </a:r>
            <a:r>
              <a:rPr lang="es-AR" sz="2800" dirty="0"/>
              <a:t> elementos, inicialmente nulos. </a:t>
            </a:r>
          </a:p>
          <a:p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insertar(</a:t>
            </a:r>
            <a:r>
              <a:rPr lang="es-A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A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:Articulo</a:t>
            </a:r>
            <a:r>
              <a:rPr lang="es-A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s-AR" sz="2800" dirty="0" smtClean="0"/>
              <a:t>Asigna </a:t>
            </a:r>
            <a:r>
              <a:rPr lang="es-A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AR" sz="2800" dirty="0" smtClean="0"/>
              <a:t> a la primera posición libre del arreglo, es decir, </a:t>
            </a:r>
            <a:r>
              <a:rPr lang="es-A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AR" sz="2800" dirty="0" smtClean="0"/>
              <a:t>. Aumenta </a:t>
            </a:r>
            <a:r>
              <a:rPr lang="es-AR" sz="2800" dirty="0"/>
              <a:t>el valor de </a:t>
            </a:r>
            <a:r>
              <a:rPr lang="es-A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AR" sz="2800" dirty="0" smtClean="0"/>
              <a:t>. Requiere que </a:t>
            </a:r>
            <a:r>
              <a:rPr lang="es-A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AR" sz="2800" dirty="0" smtClean="0"/>
              <a:t> esté ligado y </a:t>
            </a:r>
            <a:r>
              <a:rPr lang="es-AR" sz="2800" dirty="0"/>
              <a:t>la clase cliente haya verificado que la colección no esté </a:t>
            </a:r>
            <a:r>
              <a:rPr lang="es-AR" sz="2800" dirty="0" smtClean="0"/>
              <a:t>llena</a:t>
            </a:r>
            <a:r>
              <a:rPr lang="es-AR" sz="2800" dirty="0"/>
              <a:t> </a:t>
            </a:r>
            <a:r>
              <a:rPr lang="es-AR" sz="2800" dirty="0" smtClean="0"/>
              <a:t>y no haya otro artículo con el mismo código</a:t>
            </a:r>
          </a:p>
          <a:p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eliminar(</a:t>
            </a:r>
            <a:r>
              <a:rPr lang="es-A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A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:Articulo</a:t>
            </a:r>
            <a:r>
              <a:rPr lang="es-A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s-AR" sz="2800" dirty="0" smtClean="0"/>
              <a:t>copia el último elemento en la posición que ocupaba 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AR" sz="2800" dirty="0" smtClean="0"/>
              <a:t>, de </a:t>
            </a:r>
            <a:r>
              <a:rPr lang="es-AR" sz="2800" dirty="0"/>
              <a:t>modo que no se conserva el orden en el que se insertan</a:t>
            </a:r>
            <a:r>
              <a:rPr lang="es-AR" sz="2800" dirty="0" smtClean="0"/>
              <a:t>. </a:t>
            </a:r>
            <a:r>
              <a:rPr lang="es-AR" sz="2800" dirty="0" err="1" smtClean="0"/>
              <a:t>Decrementa</a:t>
            </a:r>
            <a:r>
              <a:rPr lang="es-AR" sz="2800" dirty="0" smtClean="0"/>
              <a:t> el valor de </a:t>
            </a:r>
            <a:r>
              <a:rPr lang="es-A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AR" sz="2800" dirty="0" smtClean="0"/>
              <a:t>. Si </a:t>
            </a:r>
            <a:r>
              <a:rPr lang="es-A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AR" sz="2800" dirty="0" smtClean="0"/>
              <a:t> no pertenece al arreglo no provoca ningún cambio. </a:t>
            </a:r>
            <a:endParaRPr lang="es-AR" sz="2800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02631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980728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depreciarRubro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r:entero,p:float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s-AR" sz="2800" dirty="0" smtClean="0"/>
              <a:t>modifica el valor de cada artículo del rubro r </a:t>
            </a:r>
            <a:r>
              <a:rPr lang="es-AR" sz="2800" dirty="0" err="1" smtClean="0"/>
              <a:t>decrementándolo</a:t>
            </a:r>
            <a:r>
              <a:rPr lang="es-AR" sz="2800" dirty="0" smtClean="0"/>
              <a:t> de acuerdo al porcentaje p.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5552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980728"/>
            <a:ext cx="763284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A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ecuperar(</a:t>
            </a:r>
            <a:r>
              <a:rPr lang="es-A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c:entero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s-AR" sz="2800" b="1" dirty="0">
                <a:latin typeface="Courier New"/>
                <a:ea typeface="Calibri"/>
              </a:rPr>
              <a:t> </a:t>
            </a:r>
            <a:r>
              <a:rPr lang="es-AR" sz="2800" dirty="0">
                <a:cs typeface="Courier New" panose="02070309020205020404" pitchFamily="49" charset="0"/>
              </a:rPr>
              <a:t>Retorna, si existe, el artículo con el código </a:t>
            </a:r>
            <a:r>
              <a:rPr lang="es-AR" sz="2800" dirty="0" smtClean="0">
                <a:cs typeface="Courier New" panose="02070309020205020404" pitchFamily="49" charset="0"/>
              </a:rPr>
              <a:t>c. </a:t>
            </a:r>
            <a:r>
              <a:rPr lang="es-ES" sz="2800" dirty="0" smtClean="0">
                <a:cs typeface="Courier New" panose="02070309020205020404" pitchFamily="49" charset="0"/>
              </a:rPr>
              <a:t>Si </a:t>
            </a:r>
            <a:r>
              <a:rPr lang="es-ES" sz="2800" dirty="0">
                <a:cs typeface="Courier New" panose="02070309020205020404" pitchFamily="49" charset="0"/>
              </a:rPr>
              <a:t>no existe retorna </a:t>
            </a:r>
            <a:r>
              <a:rPr lang="es-ES" sz="2800" dirty="0" err="1" smtClean="0">
                <a:cs typeface="Courier New" panose="02070309020205020404" pitchFamily="49" charset="0"/>
              </a:rPr>
              <a:t>null</a:t>
            </a:r>
            <a:endParaRPr lang="es-AR" sz="2800" dirty="0">
              <a:cs typeface="Courier New" panose="02070309020205020404" pitchFamily="49" charset="0"/>
            </a:endParaRPr>
          </a:p>
          <a:p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pertenece(</a:t>
            </a:r>
            <a:r>
              <a:rPr lang="es-A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c:entero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s-AR" sz="2000" dirty="0">
                <a:solidFill>
                  <a:srgbClr val="2F2B20"/>
                </a:solidFill>
                <a:latin typeface="Courier New"/>
                <a:ea typeface="Calibri"/>
              </a:rPr>
              <a:t> </a:t>
            </a:r>
            <a:r>
              <a:rPr lang="es-AR" sz="2800" dirty="0">
                <a:cs typeface="Courier New" panose="02070309020205020404" pitchFamily="49" charset="0"/>
              </a:rPr>
              <a:t>Retorna verdadero si un elemento del Inventario tiene el código </a:t>
            </a:r>
            <a:r>
              <a:rPr lang="es-A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  <a:p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pertenece(a:Articulo)</a:t>
            </a:r>
            <a:r>
              <a:rPr lang="es-AR" sz="2800" b="1" dirty="0">
                <a:latin typeface="Courier New"/>
                <a:ea typeface="Calibri"/>
              </a:rPr>
              <a:t> </a:t>
            </a:r>
            <a:r>
              <a:rPr lang="es-AR" sz="2800" dirty="0" smtClean="0">
                <a:cs typeface="Courier New" panose="02070309020205020404" pitchFamily="49" charset="0"/>
              </a:rPr>
              <a:t>Decide </a:t>
            </a:r>
            <a:r>
              <a:rPr lang="es-AR" sz="2800" dirty="0">
                <a:cs typeface="Courier New" panose="02070309020205020404" pitchFamily="49" charset="0"/>
              </a:rPr>
              <a:t>si algún elemento de la colección </a:t>
            </a:r>
            <a:r>
              <a:rPr lang="es-AR" sz="2800" dirty="0" smtClean="0">
                <a:cs typeface="Courier New" panose="02070309020205020404" pitchFamily="49" charset="0"/>
              </a:rPr>
              <a:t>tiene </a:t>
            </a:r>
            <a:r>
              <a:rPr lang="es-AR" sz="2800" dirty="0">
                <a:cs typeface="Courier New" panose="02070309020205020404" pitchFamily="49" charset="0"/>
              </a:rPr>
              <a:t>el mismo estado interno que a</a:t>
            </a:r>
          </a:p>
          <a:p>
            <a:r>
              <a:rPr lang="es-A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unAnio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a:entero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s-AR" sz="2800" dirty="0" smtClean="0">
                <a:cs typeface="Courier New" panose="02070309020205020404" pitchFamily="49" charset="0"/>
              </a:rPr>
              <a:t>genera un objeto de clase Inventario solo con los objetos que corresponden al año </a:t>
            </a:r>
            <a:r>
              <a:rPr lang="es-A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AR" sz="2800" dirty="0" smtClean="0">
                <a:cs typeface="Courier New" panose="02070309020205020404" pitchFamily="49" charset="0"/>
              </a:rPr>
              <a:t>.</a:t>
            </a:r>
          </a:p>
          <a:p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ordenar()</a:t>
            </a:r>
            <a:r>
              <a:rPr lang="es-AR" sz="2800" dirty="0" smtClean="0">
                <a:cs typeface="Courier New" panose="02070309020205020404" pitchFamily="49" charset="0"/>
              </a:rPr>
              <a:t> genera </a:t>
            </a:r>
            <a:r>
              <a:rPr lang="es-AR" sz="2800" dirty="0">
                <a:cs typeface="Courier New" panose="02070309020205020404" pitchFamily="49" charset="0"/>
              </a:rPr>
              <a:t>un objeto de clase </a:t>
            </a:r>
            <a:r>
              <a:rPr lang="es-AR" sz="2800" dirty="0" smtClean="0">
                <a:cs typeface="Courier New" panose="02070309020205020404" pitchFamily="49" charset="0"/>
              </a:rPr>
              <a:t>Inventario</a:t>
            </a:r>
            <a:r>
              <a:rPr lang="es-AR" sz="2800" dirty="0" smtClean="0"/>
              <a:t> con los mismos artículos ordenados por </a:t>
            </a:r>
            <a:r>
              <a:rPr lang="es-AR" sz="2800" dirty="0"/>
              <a:t>código aplicando la estrategia </a:t>
            </a:r>
            <a:r>
              <a:rPr lang="es-AR" sz="2800" dirty="0" err="1"/>
              <a:t>quick</a:t>
            </a:r>
            <a:r>
              <a:rPr lang="es-AR" sz="2800" dirty="0"/>
              <a:t> </a:t>
            </a:r>
            <a:r>
              <a:rPr lang="es-AR" sz="2800" dirty="0" err="1"/>
              <a:t>sort</a:t>
            </a:r>
            <a:endParaRPr lang="es-AR" sz="2800" dirty="0"/>
          </a:p>
          <a:p>
            <a:endParaRPr lang="es-AR" sz="2800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6248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Inventario</a:t>
            </a:r>
            <a:endParaRPr lang="es-AR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124744"/>
            <a:ext cx="7632848" cy="347787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Inventario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Atributos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Instancia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private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Articulo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T;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//Constructor 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 </a:t>
            </a:r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 </a:t>
            </a:r>
            <a:r>
              <a:rPr lang="es-AR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Coleccion</a:t>
            </a:r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 capacidad para </a:t>
            </a:r>
            <a:r>
              <a:rPr lang="es-AR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elementos*/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Inventario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max) {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T= new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Articulo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[max];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9552" y="4750112"/>
            <a:ext cx="7632848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GestiónInventario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Inventario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Inventario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(100);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14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2442</TotalTime>
  <Words>1732</Words>
  <Application>Microsoft Office PowerPoint</Application>
  <PresentationFormat>Presentación en pantalla (4:3)</PresentationFormat>
  <Paragraphs>305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5" baseType="lpstr">
      <vt:lpstr>Arial</vt:lpstr>
      <vt:lpstr>Batang</vt:lpstr>
      <vt:lpstr>Bookman Old Style</vt:lpstr>
      <vt:lpstr>Calibri</vt:lpstr>
      <vt:lpstr>Cambria</vt:lpstr>
      <vt:lpstr>Courier New</vt:lpstr>
      <vt:lpstr>Lucida Sans Unicode</vt:lpstr>
      <vt:lpstr>Symbol</vt:lpstr>
      <vt:lpstr>Tahoma</vt:lpstr>
      <vt:lpstr>Adyacencia</vt:lpstr>
      <vt:lpstr>Introducción a la Programación Orientada a Objetos  Sonia Rueda   Encapsulamiento y Abstracción </vt:lpstr>
      <vt:lpstr>El concepto de clase  </vt:lpstr>
      <vt:lpstr>Presentación de PowerPoint</vt:lpstr>
      <vt:lpstr>Caso de Estudio: Inventario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Programación Orientada a Objetos</dc:title>
  <dc:creator>Sonia V. Rueda</dc:creator>
  <cp:lastModifiedBy>Sonia V. Rueda</cp:lastModifiedBy>
  <cp:revision>232</cp:revision>
  <cp:lastPrinted>2017-10-10T18:45:21Z</cp:lastPrinted>
  <dcterms:created xsi:type="dcterms:W3CDTF">2015-08-15T12:30:20Z</dcterms:created>
  <dcterms:modified xsi:type="dcterms:W3CDTF">2019-11-04T18:39:02Z</dcterms:modified>
</cp:coreProperties>
</file>